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F6A1-1DC1-44EA-9137-15F2155B0941}" type="datetimeFigureOut">
              <a:rPr lang="fr-FR" smtClean="0"/>
              <a:t>31/01/2018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2F510-4104-4F3D-8869-4007A57BF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1481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F6A1-1DC1-44EA-9137-15F2155B0941}" type="datetimeFigureOut">
              <a:rPr lang="fr-FR" smtClean="0"/>
              <a:t>31/01/2018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2F510-4104-4F3D-8869-4007A57BF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690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F6A1-1DC1-44EA-9137-15F2155B0941}" type="datetimeFigureOut">
              <a:rPr lang="fr-FR" smtClean="0"/>
              <a:t>31/01/2018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2F510-4104-4F3D-8869-4007A57BF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623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F6A1-1DC1-44EA-9137-15F2155B0941}" type="datetimeFigureOut">
              <a:rPr lang="fr-FR" smtClean="0"/>
              <a:t>31/01/2018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2F510-4104-4F3D-8869-4007A57BF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8637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F6A1-1DC1-44EA-9137-15F2155B0941}" type="datetimeFigureOut">
              <a:rPr lang="fr-FR" smtClean="0"/>
              <a:t>31/01/2018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2F510-4104-4F3D-8869-4007A57BF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0626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F6A1-1DC1-44EA-9137-15F2155B0941}" type="datetimeFigureOut">
              <a:rPr lang="fr-FR" smtClean="0"/>
              <a:t>31/01/2018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2F510-4104-4F3D-8869-4007A57BF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3543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F6A1-1DC1-44EA-9137-15F2155B0941}" type="datetimeFigureOut">
              <a:rPr lang="fr-FR" smtClean="0"/>
              <a:t>31/01/2018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2F510-4104-4F3D-8869-4007A57BF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113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F6A1-1DC1-44EA-9137-15F2155B0941}" type="datetimeFigureOut">
              <a:rPr lang="fr-FR" smtClean="0"/>
              <a:t>31/01/2018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2F510-4104-4F3D-8869-4007A57BF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6963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F6A1-1DC1-44EA-9137-15F2155B0941}" type="datetimeFigureOut">
              <a:rPr lang="fr-FR" smtClean="0"/>
              <a:t>31/01/2018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2F510-4104-4F3D-8869-4007A57BF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3691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F6A1-1DC1-44EA-9137-15F2155B0941}" type="datetimeFigureOut">
              <a:rPr lang="fr-FR" smtClean="0"/>
              <a:t>31/01/2018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2F510-4104-4F3D-8869-4007A57BF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7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F6A1-1DC1-44EA-9137-15F2155B0941}" type="datetimeFigureOut">
              <a:rPr lang="fr-FR" smtClean="0"/>
              <a:t>31/01/2018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2F510-4104-4F3D-8869-4007A57BF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4363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1F6A1-1DC1-44EA-9137-15F2155B0941}" type="datetimeFigureOut">
              <a:rPr lang="fr-FR" smtClean="0"/>
              <a:t>31/01/2018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2F510-4104-4F3D-8869-4007A57BF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3797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1269242" y="170730"/>
            <a:ext cx="9463088" cy="476250"/>
          </a:xfrm>
          <a:ln w="4762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2800" b="1" dirty="0" smtClean="0">
                <a:latin typeface="+mn-lt"/>
                <a:ea typeface="+mn-ea"/>
                <a:cs typeface="+mn-cs"/>
              </a:rPr>
              <a:t>LE LABEL ECOLE FEMININE DE FOOTBALL</a:t>
            </a:r>
            <a:endParaRPr lang="fr-FR" sz="28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232287" y="999574"/>
            <a:ext cx="11856640" cy="1375136"/>
          </a:xfrm>
        </p:spPr>
        <p:txBody>
          <a:bodyPr>
            <a:normAutofit/>
          </a:bodyPr>
          <a:lstStyle/>
          <a:p>
            <a:pPr lvl="1" algn="just">
              <a:lnSpc>
                <a:spcPct val="150000"/>
              </a:lnSpc>
            </a:pPr>
            <a:r>
              <a:rPr lang="fr-FR" dirty="0" smtClean="0">
                <a:solidFill>
                  <a:srgbClr val="002060"/>
                </a:solidFill>
              </a:rPr>
              <a:t>Catégories de U6 à U19 sur 3 saisons</a:t>
            </a:r>
          </a:p>
          <a:p>
            <a:pPr lvl="1" algn="just">
              <a:lnSpc>
                <a:spcPct val="150000"/>
              </a:lnSpc>
            </a:pPr>
            <a:r>
              <a:rPr lang="fr-FR" dirty="0" smtClean="0">
                <a:solidFill>
                  <a:srgbClr val="002060"/>
                </a:solidFill>
              </a:rPr>
              <a:t>Possibilité d’évoluer tous les ans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7" name="Trapèze 6"/>
          <p:cNvSpPr/>
          <p:nvPr/>
        </p:nvSpPr>
        <p:spPr>
          <a:xfrm>
            <a:off x="2315580" y="5893842"/>
            <a:ext cx="6732748" cy="574432"/>
          </a:xfrm>
          <a:prstGeom prst="trapezoid">
            <a:avLst>
              <a:gd name="adj" fmla="val 8193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EFF LFNA</a:t>
            </a:r>
            <a:endParaRPr lang="fr-FR" sz="2800" dirty="0"/>
          </a:p>
        </p:txBody>
      </p:sp>
      <p:sp>
        <p:nvSpPr>
          <p:cNvPr id="13" name="Trapèze 12"/>
          <p:cNvSpPr/>
          <p:nvPr/>
        </p:nvSpPr>
        <p:spPr>
          <a:xfrm>
            <a:off x="3863752" y="3651776"/>
            <a:ext cx="3528392" cy="574432"/>
          </a:xfrm>
          <a:prstGeom prst="trapezoid">
            <a:avLst>
              <a:gd name="adj" fmla="val 81932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EFF ARGENT FFF</a:t>
            </a:r>
            <a:endParaRPr lang="fr-FR" sz="2800" dirty="0"/>
          </a:p>
        </p:txBody>
      </p:sp>
      <p:sp>
        <p:nvSpPr>
          <p:cNvPr id="14" name="Trapèze 13"/>
          <p:cNvSpPr/>
          <p:nvPr/>
        </p:nvSpPr>
        <p:spPr>
          <a:xfrm>
            <a:off x="3359696" y="4399251"/>
            <a:ext cx="4608512" cy="574432"/>
          </a:xfrm>
          <a:prstGeom prst="trapezoid">
            <a:avLst>
              <a:gd name="adj" fmla="val 81932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EFF BRONZE FFF</a:t>
            </a:r>
            <a:endParaRPr lang="fr-FR" sz="2800" dirty="0"/>
          </a:p>
        </p:txBody>
      </p:sp>
      <p:sp>
        <p:nvSpPr>
          <p:cNvPr id="15" name="Trapèze 14"/>
          <p:cNvSpPr/>
          <p:nvPr/>
        </p:nvSpPr>
        <p:spPr>
          <a:xfrm>
            <a:off x="2843300" y="5167010"/>
            <a:ext cx="5700972" cy="574432"/>
          </a:xfrm>
          <a:prstGeom prst="trapezoid">
            <a:avLst>
              <a:gd name="adj" fmla="val 8193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EFF ESPOIR LFNA</a:t>
            </a:r>
            <a:endParaRPr lang="fr-FR" sz="2800" dirty="0"/>
          </a:p>
        </p:txBody>
      </p:sp>
      <p:sp>
        <p:nvSpPr>
          <p:cNvPr id="16" name="Trapèze 15"/>
          <p:cNvSpPr/>
          <p:nvPr/>
        </p:nvSpPr>
        <p:spPr>
          <a:xfrm>
            <a:off x="4363975" y="2924944"/>
            <a:ext cx="2524113" cy="574432"/>
          </a:xfrm>
          <a:prstGeom prst="trapezoid">
            <a:avLst>
              <a:gd name="adj" fmla="val 81932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EFF OR FFF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964406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4690" y="1179177"/>
            <a:ext cx="5940000" cy="7078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C000"/>
              </a:buClr>
            </a:pPr>
            <a:r>
              <a:rPr lang="fr-FR" sz="2000" b="1" dirty="0">
                <a:solidFill>
                  <a:srgbClr val="002060"/>
                </a:solidFill>
              </a:rPr>
              <a:t>Projet associatif :</a:t>
            </a:r>
          </a:p>
          <a:p>
            <a:pPr marL="180000" lvl="1">
              <a:buClr>
                <a:srgbClr val="FFC000"/>
              </a:buClr>
            </a:pPr>
            <a:r>
              <a:rPr lang="fr-FR" sz="2000" dirty="0"/>
              <a:t> Fourniture du dossier de validation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4690" y="5961474"/>
            <a:ext cx="5940000" cy="70788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C000"/>
              </a:buClr>
            </a:pPr>
            <a:r>
              <a:rPr lang="fr-FR" sz="2000" b="1" dirty="0">
                <a:solidFill>
                  <a:srgbClr val="FF0000"/>
                </a:solidFill>
              </a:rPr>
              <a:t>Projet encadrement et formation :</a:t>
            </a:r>
          </a:p>
          <a:p>
            <a:pPr marL="180000" lvl="1" defTabSz="457200">
              <a:buClr>
                <a:srgbClr val="FFC000"/>
              </a:buClr>
              <a:defRPr/>
            </a:pPr>
            <a:r>
              <a:rPr lang="fr-FR" sz="2000" dirty="0" smtClean="0"/>
              <a:t>1 </a:t>
            </a:r>
            <a:r>
              <a:rPr lang="fr-FR" sz="2000" dirty="0"/>
              <a:t>responsable technique </a:t>
            </a:r>
            <a:r>
              <a:rPr lang="fr-FR" sz="1600" dirty="0"/>
              <a:t>(minimum module de U9 à U19)</a:t>
            </a:r>
            <a:endParaRPr lang="fr-FR" sz="2000" dirty="0"/>
          </a:p>
        </p:txBody>
      </p:sp>
      <p:sp>
        <p:nvSpPr>
          <p:cNvPr id="7" name="ZoneTexte 6"/>
          <p:cNvSpPr txBox="1"/>
          <p:nvPr/>
        </p:nvSpPr>
        <p:spPr>
          <a:xfrm>
            <a:off x="6171702" y="4005128"/>
            <a:ext cx="5940000" cy="57600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FFC000"/>
              </a:buClr>
            </a:pPr>
            <a:r>
              <a:rPr lang="fr-FR" dirty="0" smtClean="0"/>
              <a:t>2 Classeurs pédagogiques + 8 Incollables + 1 poster</a:t>
            </a:r>
            <a:endParaRPr lang="fr-FR" strike="sngStrike" dirty="0"/>
          </a:p>
        </p:txBody>
      </p:sp>
      <p:sp>
        <p:nvSpPr>
          <p:cNvPr id="8" name="ZoneTexte 7"/>
          <p:cNvSpPr txBox="1"/>
          <p:nvPr/>
        </p:nvSpPr>
        <p:spPr>
          <a:xfrm>
            <a:off x="14690" y="2132856"/>
            <a:ext cx="5940000" cy="22467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C000"/>
              </a:buClr>
            </a:pPr>
            <a:r>
              <a:rPr lang="fr-FR" sz="2000" b="1" dirty="0">
                <a:solidFill>
                  <a:srgbClr val="00B050"/>
                </a:solidFill>
              </a:rPr>
              <a:t>Projet sportif :</a:t>
            </a:r>
          </a:p>
          <a:p>
            <a:pPr marL="180000" lvl="1" defTabSz="457200">
              <a:buClr>
                <a:srgbClr val="FFC000"/>
              </a:buClr>
              <a:defRPr/>
            </a:pPr>
            <a:r>
              <a:rPr lang="fr-FR" sz="2000" dirty="0" smtClean="0"/>
              <a:t>5 </a:t>
            </a:r>
            <a:r>
              <a:rPr lang="fr-FR" sz="2000" dirty="0"/>
              <a:t>licenciées </a:t>
            </a:r>
            <a:r>
              <a:rPr lang="fr-FR" sz="1600" dirty="0"/>
              <a:t>(de U6F à U17F)</a:t>
            </a:r>
          </a:p>
          <a:p>
            <a:pPr marL="180000" lvl="1">
              <a:buClr>
                <a:srgbClr val="FFC000"/>
              </a:buClr>
            </a:pPr>
            <a:r>
              <a:rPr lang="fr-FR" sz="2000" dirty="0" smtClean="0"/>
              <a:t>2 </a:t>
            </a:r>
            <a:r>
              <a:rPr lang="fr-FR" sz="2000" dirty="0"/>
              <a:t>séances par mois</a:t>
            </a:r>
          </a:p>
          <a:p>
            <a:pPr marL="180000" lvl="1">
              <a:buClr>
                <a:srgbClr val="FFC000"/>
              </a:buClr>
            </a:pPr>
            <a:r>
              <a:rPr lang="fr-FR" sz="2000" dirty="0" smtClean="0"/>
              <a:t>Participation </a:t>
            </a:r>
            <a:r>
              <a:rPr lang="fr-FR" sz="2000" dirty="0"/>
              <a:t>aux recyclages / réunions Ligue </a:t>
            </a:r>
            <a:r>
              <a:rPr lang="fr-FR" sz="1600" dirty="0"/>
              <a:t>(tous les 2 ans)</a:t>
            </a:r>
            <a:r>
              <a:rPr lang="fr-FR" sz="2000" dirty="0"/>
              <a:t> et District </a:t>
            </a:r>
            <a:r>
              <a:rPr lang="fr-FR" sz="1600" dirty="0"/>
              <a:t>(1 par an)</a:t>
            </a:r>
          </a:p>
          <a:p>
            <a:pPr marL="180000" lvl="1">
              <a:buClr>
                <a:srgbClr val="FFC000"/>
              </a:buClr>
            </a:pPr>
            <a:r>
              <a:rPr lang="fr-FR" sz="2000" dirty="0" smtClean="0"/>
              <a:t>Participations </a:t>
            </a:r>
            <a:r>
              <a:rPr lang="fr-FR" sz="2000" dirty="0"/>
              <a:t>aux rassemblements ou actions Ligue et districts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6166248" y="1200234"/>
            <a:ext cx="5940000" cy="129266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C000"/>
              </a:buClr>
            </a:pPr>
            <a:r>
              <a:rPr lang="fr-FR" dirty="0"/>
              <a:t>1 plaque + 1 </a:t>
            </a:r>
            <a:r>
              <a:rPr lang="fr-FR" dirty="0" smtClean="0"/>
              <a:t>diplôme</a:t>
            </a:r>
          </a:p>
          <a:p>
            <a:pPr>
              <a:buClr>
                <a:srgbClr val="FFC000"/>
              </a:buClr>
            </a:pPr>
            <a:r>
              <a:rPr lang="fr-FR" dirty="0"/>
              <a:t>Assurance </a:t>
            </a:r>
            <a:r>
              <a:rPr lang="fr-FR" dirty="0" smtClean="0"/>
              <a:t>PASS’FOOT + système d’affichage + </a:t>
            </a:r>
            <a:r>
              <a:rPr lang="fr-FR" dirty="0"/>
              <a:t>1</a:t>
            </a:r>
            <a:r>
              <a:rPr lang="fr-FR" baseline="30000" dirty="0"/>
              <a:t>ère</a:t>
            </a:r>
            <a:r>
              <a:rPr lang="fr-FR" dirty="0"/>
              <a:t> licence joueuse gratuite</a:t>
            </a:r>
          </a:p>
          <a:p>
            <a:pPr>
              <a:buClr>
                <a:srgbClr val="FFC000"/>
              </a:buClr>
            </a:pPr>
            <a:endParaRPr lang="fr-FR" sz="300" dirty="0"/>
          </a:p>
          <a:p>
            <a:pPr>
              <a:buClr>
                <a:srgbClr val="FFC000"/>
              </a:buClr>
            </a:pPr>
            <a:r>
              <a:rPr lang="fr-FR" dirty="0" smtClean="0"/>
              <a:t>Période </a:t>
            </a:r>
            <a:r>
              <a:rPr lang="fr-FR" dirty="0"/>
              <a:t>d’essai accompagnée par la CDF et le CTD DAP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6166248" y="4797152"/>
            <a:ext cx="5940000" cy="133882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FFC000"/>
              </a:buClr>
            </a:pPr>
            <a:r>
              <a:rPr lang="fr-FR" dirty="0"/>
              <a:t>1 formation CFF1 OU CFF2 </a:t>
            </a:r>
            <a:r>
              <a:rPr lang="fr-FR" sz="1400" dirty="0"/>
              <a:t>(pour l’encadrement des féminines)</a:t>
            </a:r>
            <a:endParaRPr lang="fr-FR" dirty="0"/>
          </a:p>
          <a:p>
            <a:pPr>
              <a:lnSpc>
                <a:spcPct val="150000"/>
              </a:lnSpc>
              <a:buClr>
                <a:srgbClr val="FFC000"/>
              </a:buClr>
            </a:pPr>
            <a:r>
              <a:rPr lang="fr-FR" dirty="0" smtClean="0"/>
              <a:t>1 </a:t>
            </a:r>
            <a:r>
              <a:rPr lang="fr-FR" dirty="0"/>
              <a:t>formation d’animatrice </a:t>
            </a:r>
            <a:r>
              <a:rPr lang="fr-FR" dirty="0" smtClean="0"/>
              <a:t>Fédérale</a:t>
            </a:r>
          </a:p>
          <a:p>
            <a:pPr>
              <a:lnSpc>
                <a:spcPct val="150000"/>
              </a:lnSpc>
              <a:buClr>
                <a:srgbClr val="FFC000"/>
              </a:buClr>
            </a:pPr>
            <a:r>
              <a:rPr lang="fr-FR" dirty="0" smtClean="0"/>
              <a:t>1 survêtement + 1 polo + 1 K-way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14690" y="4653136"/>
            <a:ext cx="5940000" cy="1015663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C000"/>
              </a:buClr>
            </a:pPr>
            <a:r>
              <a:rPr lang="fr-FR" sz="2000" b="1" dirty="0">
                <a:solidFill>
                  <a:srgbClr val="FFC000"/>
                </a:solidFill>
              </a:rPr>
              <a:t>Projet éducatif :</a:t>
            </a:r>
          </a:p>
          <a:p>
            <a:pPr marL="180000" lvl="1">
              <a:buClr>
                <a:srgbClr val="FFC000"/>
              </a:buClr>
            </a:pPr>
            <a:r>
              <a:rPr lang="fr-FR" sz="2000" dirty="0" smtClean="0"/>
              <a:t>Engagement </a:t>
            </a:r>
            <a:r>
              <a:rPr lang="fr-FR" sz="2000" dirty="0"/>
              <a:t>du club dans le Programme Educatif Fédéral</a:t>
            </a:r>
            <a:endParaRPr lang="fr-FR" sz="2000" strike="sngStrike" dirty="0"/>
          </a:p>
        </p:txBody>
      </p:sp>
      <p:sp>
        <p:nvSpPr>
          <p:cNvPr id="12" name="ZoneTexte 11"/>
          <p:cNvSpPr txBox="1"/>
          <p:nvPr/>
        </p:nvSpPr>
        <p:spPr>
          <a:xfrm>
            <a:off x="6166248" y="2780928"/>
            <a:ext cx="5940000" cy="92333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C000"/>
              </a:buClr>
            </a:pPr>
            <a:r>
              <a:rPr lang="fr-FR" dirty="0"/>
              <a:t> </a:t>
            </a:r>
            <a:r>
              <a:rPr lang="fr-FR" dirty="0" smtClean="0"/>
              <a:t>2 </a:t>
            </a:r>
            <a:r>
              <a:rPr lang="fr-FR" dirty="0"/>
              <a:t>ballons taille </a:t>
            </a:r>
            <a:r>
              <a:rPr lang="fr-FR" dirty="0" smtClean="0"/>
              <a:t>3 + </a:t>
            </a:r>
            <a:r>
              <a:rPr lang="fr-FR" dirty="0"/>
              <a:t>2</a:t>
            </a:r>
            <a:r>
              <a:rPr lang="fr-FR" dirty="0" smtClean="0"/>
              <a:t> </a:t>
            </a:r>
            <a:r>
              <a:rPr lang="fr-FR" dirty="0"/>
              <a:t>ballons taille </a:t>
            </a:r>
            <a:r>
              <a:rPr lang="fr-FR" dirty="0" smtClean="0"/>
              <a:t>4 </a:t>
            </a:r>
            <a:r>
              <a:rPr lang="fr-FR" dirty="0"/>
              <a:t>+ 2 ballons taille </a:t>
            </a:r>
            <a:r>
              <a:rPr lang="fr-FR" dirty="0" smtClean="0"/>
              <a:t>5 + </a:t>
            </a:r>
            <a:r>
              <a:rPr lang="fr-FR" dirty="0"/>
              <a:t>1 sac à ballon</a:t>
            </a:r>
          </a:p>
          <a:p>
            <a:pPr>
              <a:buClr>
                <a:srgbClr val="FFC000"/>
              </a:buClr>
            </a:pPr>
            <a:r>
              <a:rPr lang="fr-FR" dirty="0" smtClean="0"/>
              <a:t> </a:t>
            </a:r>
            <a:r>
              <a:rPr lang="fr-FR" dirty="0"/>
              <a:t>10 </a:t>
            </a:r>
            <a:r>
              <a:rPr lang="fr-FR" dirty="0" smtClean="0"/>
              <a:t>chasubles + 1 </a:t>
            </a:r>
            <a:r>
              <a:rPr lang="fr-FR" dirty="0"/>
              <a:t>kit </a:t>
            </a:r>
            <a:r>
              <a:rPr lang="fr-FR" dirty="0" smtClean="0"/>
              <a:t>coupelles + </a:t>
            </a:r>
            <a:r>
              <a:rPr lang="fr-FR" dirty="0"/>
              <a:t>2 mini buts</a:t>
            </a: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-744760" y="188640"/>
            <a:ext cx="12192000" cy="5941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EFF LFNA</a:t>
            </a:r>
            <a:endParaRPr lang="fr-F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7123336" y="6277057"/>
            <a:ext cx="4517280" cy="46166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buClr>
                <a:srgbClr val="FFC000"/>
              </a:buClr>
            </a:pPr>
            <a:r>
              <a:rPr lang="fr-FR" sz="2400" b="1" dirty="0" smtClean="0">
                <a:solidFill>
                  <a:schemeClr val="bg1"/>
                </a:solidFill>
              </a:rPr>
              <a:t>Montant de l’aide LFNA : 650 €</a:t>
            </a:r>
            <a:endParaRPr lang="fr-F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837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4690" y="980728"/>
            <a:ext cx="5940000" cy="1200329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C000"/>
              </a:buClr>
            </a:pPr>
            <a:r>
              <a:rPr lang="fr-FR" b="1" dirty="0">
                <a:solidFill>
                  <a:srgbClr val="002060"/>
                </a:solidFill>
              </a:rPr>
              <a:t>Projet associatif :</a:t>
            </a:r>
          </a:p>
          <a:p>
            <a:pPr marL="180000" lvl="1">
              <a:buClr>
                <a:srgbClr val="FFC000"/>
              </a:buClr>
            </a:pPr>
            <a:r>
              <a:rPr lang="fr-FR" dirty="0" smtClean="0"/>
              <a:t>12 </a:t>
            </a:r>
            <a:r>
              <a:rPr lang="fr-FR" dirty="0"/>
              <a:t>licenciées U6F – U17F</a:t>
            </a:r>
          </a:p>
          <a:p>
            <a:pPr marL="180000" lvl="1">
              <a:buClr>
                <a:srgbClr val="FFC000"/>
              </a:buClr>
            </a:pPr>
            <a:r>
              <a:rPr lang="fr-FR" dirty="0" smtClean="0"/>
              <a:t>1 </a:t>
            </a:r>
            <a:r>
              <a:rPr lang="fr-FR" dirty="0"/>
              <a:t>référent féminin</a:t>
            </a:r>
          </a:p>
          <a:p>
            <a:pPr marL="180000" lvl="1">
              <a:buClr>
                <a:srgbClr val="FFC000"/>
              </a:buClr>
            </a:pPr>
            <a:r>
              <a:rPr lang="fr-FR" dirty="0" smtClean="0"/>
              <a:t>Fourniture </a:t>
            </a:r>
            <a:r>
              <a:rPr lang="fr-FR" dirty="0"/>
              <a:t>du dossier de validation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4690" y="5383744"/>
            <a:ext cx="5940000" cy="144655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C000"/>
              </a:buClr>
            </a:pPr>
            <a:r>
              <a:rPr lang="fr-FR" b="1" dirty="0">
                <a:solidFill>
                  <a:srgbClr val="FF0000"/>
                </a:solidFill>
              </a:rPr>
              <a:t>Projet encadrement et formation :</a:t>
            </a:r>
          </a:p>
          <a:p>
            <a:pPr marL="180000" lvl="1" defTabSz="457200">
              <a:buClr>
                <a:srgbClr val="FFC000"/>
              </a:buClr>
              <a:defRPr/>
            </a:pPr>
            <a:r>
              <a:rPr lang="fr-FR" dirty="0"/>
              <a:t>1 responsable technique </a:t>
            </a:r>
            <a:r>
              <a:rPr lang="fr-FR" sz="1400" dirty="0"/>
              <a:t>(CFF 1, 2)</a:t>
            </a:r>
            <a:r>
              <a:rPr lang="fr-FR" dirty="0"/>
              <a:t> </a:t>
            </a:r>
          </a:p>
          <a:p>
            <a:pPr marL="180000" lvl="1" defTabSz="457200">
              <a:buClr>
                <a:srgbClr val="FFC000"/>
              </a:buClr>
              <a:defRPr/>
            </a:pPr>
            <a:r>
              <a:rPr lang="fr-FR" dirty="0" smtClean="0">
                <a:solidFill>
                  <a:schemeClr val="dk1"/>
                </a:solidFill>
              </a:rPr>
              <a:t>1 </a:t>
            </a:r>
            <a:r>
              <a:rPr lang="fr-FR" dirty="0">
                <a:solidFill>
                  <a:schemeClr val="dk1"/>
                </a:solidFill>
              </a:rPr>
              <a:t>éducateur pour l’encadrement de l’équipe possédant un module </a:t>
            </a:r>
            <a:r>
              <a:rPr lang="fr-FR" sz="1400" dirty="0"/>
              <a:t>(du CFF1, CFF2 ou CFF3). L’éducateur peut être le responsable technique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166248" y="4077072"/>
            <a:ext cx="5940000" cy="57600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FFC000"/>
              </a:buClr>
            </a:pPr>
            <a:r>
              <a:rPr lang="fr-FR" dirty="0" smtClean="0"/>
              <a:t>2 Classeurs pédagogiques + 8 Incollables + 1 poster</a:t>
            </a:r>
            <a:endParaRPr lang="fr-FR" strike="sngStrike" dirty="0"/>
          </a:p>
        </p:txBody>
      </p:sp>
      <p:sp>
        <p:nvSpPr>
          <p:cNvPr id="8" name="ZoneTexte 7"/>
          <p:cNvSpPr txBox="1"/>
          <p:nvPr/>
        </p:nvSpPr>
        <p:spPr>
          <a:xfrm>
            <a:off x="0" y="2247019"/>
            <a:ext cx="5940000" cy="175432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C000"/>
              </a:buClr>
            </a:pPr>
            <a:r>
              <a:rPr lang="fr-FR" b="1" dirty="0">
                <a:solidFill>
                  <a:srgbClr val="00B050"/>
                </a:solidFill>
              </a:rPr>
              <a:t>Projet sportif :</a:t>
            </a:r>
          </a:p>
          <a:p>
            <a:pPr marL="180000" lvl="1" defTabSz="457200">
              <a:buClr>
                <a:srgbClr val="FFC000"/>
              </a:buClr>
              <a:defRPr/>
            </a:pPr>
            <a:r>
              <a:rPr lang="fr-FR" dirty="0" smtClean="0"/>
              <a:t>1 </a:t>
            </a:r>
            <a:r>
              <a:rPr lang="fr-FR" dirty="0"/>
              <a:t>équipe U6F-U10F </a:t>
            </a:r>
            <a:r>
              <a:rPr lang="fr-FR" b="1" dirty="0"/>
              <a:t>OU</a:t>
            </a:r>
            <a:r>
              <a:rPr lang="fr-FR" dirty="0"/>
              <a:t> U11F-U13F </a:t>
            </a:r>
            <a:r>
              <a:rPr lang="fr-FR" b="1" dirty="0"/>
              <a:t>OU</a:t>
            </a:r>
            <a:r>
              <a:rPr lang="fr-FR" dirty="0"/>
              <a:t> U14F-U17F</a:t>
            </a:r>
          </a:p>
          <a:p>
            <a:pPr marL="180000" lvl="1">
              <a:buClr>
                <a:srgbClr val="FFC000"/>
              </a:buClr>
            </a:pPr>
            <a:r>
              <a:rPr lang="fr-FR" dirty="0" smtClean="0"/>
              <a:t>1 </a:t>
            </a:r>
            <a:r>
              <a:rPr lang="fr-FR" dirty="0"/>
              <a:t>séance hebdomadaire</a:t>
            </a:r>
          </a:p>
          <a:p>
            <a:pPr marL="180000" lvl="1">
              <a:buClr>
                <a:srgbClr val="FFC000"/>
              </a:buClr>
            </a:pPr>
            <a:r>
              <a:rPr lang="fr-FR" dirty="0" smtClean="0"/>
              <a:t>Participation </a:t>
            </a:r>
            <a:r>
              <a:rPr lang="fr-FR" dirty="0"/>
              <a:t>aux recyclages / réunions Ligue </a:t>
            </a:r>
            <a:r>
              <a:rPr lang="fr-FR" sz="1400" dirty="0"/>
              <a:t>(tous les 2 ans)</a:t>
            </a:r>
            <a:r>
              <a:rPr lang="fr-FR" dirty="0"/>
              <a:t> et District </a:t>
            </a:r>
            <a:r>
              <a:rPr lang="fr-FR" sz="1400" dirty="0"/>
              <a:t>(1 par an)</a:t>
            </a:r>
          </a:p>
          <a:p>
            <a:pPr marL="180000" lvl="1">
              <a:buClr>
                <a:srgbClr val="FFC000"/>
              </a:buClr>
            </a:pPr>
            <a:r>
              <a:rPr lang="fr-FR" dirty="0" smtClean="0"/>
              <a:t>Participations </a:t>
            </a:r>
            <a:r>
              <a:rPr lang="fr-FR" dirty="0"/>
              <a:t>aux rassemblements ou actions Ligue et districts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6166248" y="1128188"/>
            <a:ext cx="5940000" cy="129266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C000"/>
              </a:buClr>
            </a:pPr>
            <a:r>
              <a:rPr lang="fr-FR" dirty="0"/>
              <a:t>1 plaque + 1 </a:t>
            </a:r>
            <a:r>
              <a:rPr lang="fr-FR" dirty="0" smtClean="0"/>
              <a:t>diplôme</a:t>
            </a:r>
          </a:p>
          <a:p>
            <a:pPr>
              <a:buClr>
                <a:srgbClr val="FFC000"/>
              </a:buClr>
            </a:pPr>
            <a:r>
              <a:rPr lang="fr-FR" dirty="0"/>
              <a:t>Assurance </a:t>
            </a:r>
            <a:r>
              <a:rPr lang="fr-FR" dirty="0" smtClean="0"/>
              <a:t>PASS’FOOT + système d’affichage + </a:t>
            </a:r>
            <a:r>
              <a:rPr lang="fr-FR" dirty="0"/>
              <a:t>1</a:t>
            </a:r>
            <a:r>
              <a:rPr lang="fr-FR" baseline="30000" dirty="0"/>
              <a:t>ère</a:t>
            </a:r>
            <a:r>
              <a:rPr lang="fr-FR" dirty="0"/>
              <a:t> licence joueuse gratuite</a:t>
            </a:r>
          </a:p>
          <a:p>
            <a:pPr>
              <a:buClr>
                <a:srgbClr val="FFC000"/>
              </a:buClr>
            </a:pPr>
            <a:endParaRPr lang="fr-FR" sz="300" dirty="0"/>
          </a:p>
          <a:p>
            <a:pPr>
              <a:buClr>
                <a:srgbClr val="FFC000"/>
              </a:buClr>
            </a:pPr>
            <a:r>
              <a:rPr lang="fr-FR" dirty="0" smtClean="0"/>
              <a:t>Période </a:t>
            </a:r>
            <a:r>
              <a:rPr lang="fr-FR" dirty="0"/>
              <a:t>d’essai accompagnée par la CDF et le CTD DAP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6166248" y="4941168"/>
            <a:ext cx="5940000" cy="120032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C000"/>
              </a:buClr>
            </a:pPr>
            <a:r>
              <a:rPr lang="fr-FR" dirty="0"/>
              <a:t>1 CFF4 </a:t>
            </a:r>
          </a:p>
          <a:p>
            <a:pPr>
              <a:buClr>
                <a:srgbClr val="FFC000"/>
              </a:buClr>
            </a:pPr>
            <a:r>
              <a:rPr lang="fr-FR" dirty="0" smtClean="0"/>
              <a:t>1 </a:t>
            </a:r>
            <a:r>
              <a:rPr lang="fr-FR" dirty="0"/>
              <a:t>formation CFF1, CFF2 OU CFF3 </a:t>
            </a:r>
            <a:r>
              <a:rPr lang="fr-FR" sz="1400" dirty="0"/>
              <a:t>(pour l’encadrement des féminines)</a:t>
            </a:r>
            <a:endParaRPr lang="fr-FR" dirty="0"/>
          </a:p>
          <a:p>
            <a:pPr>
              <a:buClr>
                <a:srgbClr val="FFC000"/>
              </a:buClr>
            </a:pPr>
            <a:r>
              <a:rPr lang="fr-FR" dirty="0" smtClean="0"/>
              <a:t>1 </a:t>
            </a:r>
            <a:r>
              <a:rPr lang="fr-FR" dirty="0"/>
              <a:t>formation d’animatrice Fédérale</a:t>
            </a:r>
          </a:p>
          <a:p>
            <a:pPr>
              <a:buClr>
                <a:srgbClr val="FFC000"/>
              </a:buClr>
            </a:pPr>
            <a:r>
              <a:rPr lang="fr-FR" dirty="0"/>
              <a:t>3</a:t>
            </a:r>
            <a:r>
              <a:rPr lang="fr-FR" dirty="0" smtClean="0"/>
              <a:t> survêtements + 3 polos + 3 K-ways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14690" y="4093990"/>
            <a:ext cx="5940000" cy="120032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C000"/>
              </a:buClr>
            </a:pPr>
            <a:r>
              <a:rPr lang="fr-FR" b="1" dirty="0">
                <a:solidFill>
                  <a:srgbClr val="FFC000"/>
                </a:solidFill>
              </a:rPr>
              <a:t>Projet éducatif :</a:t>
            </a:r>
          </a:p>
          <a:p>
            <a:pPr marL="180000" lvl="1">
              <a:buClr>
                <a:srgbClr val="FFC000"/>
              </a:buClr>
            </a:pPr>
            <a:r>
              <a:rPr lang="fr-FR" dirty="0" smtClean="0"/>
              <a:t>Engagement </a:t>
            </a:r>
            <a:r>
              <a:rPr lang="fr-FR" dirty="0"/>
              <a:t>du club dans le Programme Educatif </a:t>
            </a:r>
            <a:r>
              <a:rPr lang="fr-FR" dirty="0" smtClean="0"/>
              <a:t>Fédéral</a:t>
            </a:r>
          </a:p>
          <a:p>
            <a:pPr marL="180000" lvl="1">
              <a:buClr>
                <a:srgbClr val="FFC000"/>
              </a:buClr>
            </a:pPr>
            <a:r>
              <a:rPr lang="fr-FR" dirty="0" smtClean="0"/>
              <a:t>1 </a:t>
            </a:r>
            <a:r>
              <a:rPr lang="fr-FR" dirty="0"/>
              <a:t>action PEF sur le groupe féminin avec retour de la fiche </a:t>
            </a:r>
            <a:r>
              <a:rPr lang="fr-FR" dirty="0" smtClean="0"/>
              <a:t>action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6166248" y="2723217"/>
            <a:ext cx="5940000" cy="106182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FFC000"/>
              </a:buClr>
            </a:pPr>
            <a:r>
              <a:rPr lang="fr-FR" dirty="0" smtClean="0"/>
              <a:t>12 </a:t>
            </a:r>
            <a:r>
              <a:rPr lang="fr-FR" dirty="0"/>
              <a:t>ballons taille </a:t>
            </a:r>
            <a:r>
              <a:rPr lang="fr-FR" dirty="0" smtClean="0"/>
              <a:t>3 ou 4 ou 5 + </a:t>
            </a:r>
            <a:r>
              <a:rPr lang="fr-FR" dirty="0"/>
              <a:t>1 sac à ballon</a:t>
            </a:r>
          </a:p>
          <a:p>
            <a:pPr>
              <a:buClr>
                <a:srgbClr val="FFC000"/>
              </a:buClr>
            </a:pPr>
            <a:r>
              <a:rPr lang="fr-FR" dirty="0" smtClean="0"/>
              <a:t>1 </a:t>
            </a:r>
            <a:r>
              <a:rPr lang="fr-FR" dirty="0"/>
              <a:t>jeu de maillot estampillé Ecole Féminine de Football avec le logo du club</a:t>
            </a: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2567608" y="188640"/>
            <a:ext cx="4571136" cy="5941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EFF LFNA ESPOIR</a:t>
            </a:r>
            <a:endParaRPr lang="fr-F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816080" y="6277057"/>
            <a:ext cx="4333080" cy="46166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buClr>
                <a:srgbClr val="FFC000"/>
              </a:buClr>
            </a:pPr>
            <a:r>
              <a:rPr lang="fr-FR" sz="2400" b="1" dirty="0" smtClean="0">
                <a:solidFill>
                  <a:schemeClr val="bg1"/>
                </a:solidFill>
              </a:rPr>
              <a:t>Montant de l’aide LFNA : 1000 €</a:t>
            </a:r>
            <a:endParaRPr lang="fr-F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06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4112" y="5451372"/>
            <a:ext cx="5940000" cy="1289996"/>
          </a:xfrm>
          <a:prstGeom prst="rect">
            <a:avLst/>
          </a:prstGeom>
          <a:noFill/>
          <a:ln w="38100" cmpd="sng">
            <a:solidFill>
              <a:srgbClr val="C00000"/>
            </a:solidFill>
            <a:prstDash val="soli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000" dirty="0">
                <a:solidFill>
                  <a:schemeClr val="tx1"/>
                </a:solidFill>
              </a:rPr>
              <a:t>Encadrement de </a:t>
            </a:r>
            <a:r>
              <a:rPr lang="fr-FR" sz="2000" dirty="0" smtClean="0">
                <a:solidFill>
                  <a:schemeClr val="tx1"/>
                </a:solidFill>
              </a:rPr>
              <a:t>l’équipe : </a:t>
            </a:r>
            <a:r>
              <a:rPr lang="fr-FR" sz="2000" dirty="0">
                <a:solidFill>
                  <a:schemeClr val="tx1"/>
                </a:solidFill>
              </a:rPr>
              <a:t>1 module attesté du CFF1 ou </a:t>
            </a:r>
            <a:r>
              <a:rPr lang="fr-FR" sz="2000" dirty="0" smtClean="0">
                <a:solidFill>
                  <a:schemeClr val="tx1"/>
                </a:solidFill>
              </a:rPr>
              <a:t>CFF2</a:t>
            </a:r>
          </a:p>
          <a:p>
            <a:r>
              <a:rPr lang="fr-FR" sz="2000" dirty="0">
                <a:solidFill>
                  <a:schemeClr val="tx1"/>
                </a:solidFill>
              </a:rPr>
              <a:t>1 responsable technique titulaire d’un module attesté du CFF1 ou du CFF2</a:t>
            </a:r>
          </a:p>
        </p:txBody>
      </p:sp>
      <p:sp>
        <p:nvSpPr>
          <p:cNvPr id="2" name="Rectangle 1"/>
          <p:cNvSpPr/>
          <p:nvPr/>
        </p:nvSpPr>
        <p:spPr>
          <a:xfrm>
            <a:off x="70344" y="980728"/>
            <a:ext cx="5940000" cy="1872208"/>
          </a:xfrm>
          <a:prstGeom prst="rect">
            <a:avLst/>
          </a:prstGeom>
          <a:noFill/>
          <a:ln w="57150" cmpd="sng"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000" dirty="0">
                <a:solidFill>
                  <a:schemeClr val="tx1"/>
                </a:solidFill>
              </a:rPr>
              <a:t>8 licenciées de U6F à U13F</a:t>
            </a:r>
          </a:p>
          <a:p>
            <a:r>
              <a:rPr lang="fr-FR" sz="2000" dirty="0">
                <a:solidFill>
                  <a:schemeClr val="tx1"/>
                </a:solidFill>
              </a:rPr>
              <a:t>1 référent des féminines </a:t>
            </a:r>
            <a:endParaRPr lang="fr-FR" sz="2000" dirty="0" smtClean="0">
              <a:solidFill>
                <a:schemeClr val="tx1"/>
              </a:solidFill>
            </a:endParaRPr>
          </a:p>
          <a:p>
            <a:r>
              <a:rPr lang="fr-FR" sz="2000" dirty="0" smtClean="0">
                <a:solidFill>
                  <a:schemeClr val="tx1"/>
                </a:solidFill>
              </a:rPr>
              <a:t>1 </a:t>
            </a:r>
            <a:r>
              <a:rPr lang="fr-FR" sz="2000" dirty="0">
                <a:solidFill>
                  <a:schemeClr val="tx1"/>
                </a:solidFill>
              </a:rPr>
              <a:t>femme licenciée dans </a:t>
            </a:r>
            <a:r>
              <a:rPr lang="fr-FR" sz="2000" dirty="0" smtClean="0">
                <a:solidFill>
                  <a:schemeClr val="tx1"/>
                </a:solidFill>
              </a:rPr>
              <a:t>l’encadrement </a:t>
            </a:r>
            <a:r>
              <a:rPr lang="fr-FR" sz="2000" dirty="0">
                <a:solidFill>
                  <a:schemeClr val="tx1"/>
                </a:solidFill>
              </a:rPr>
              <a:t>dirigeante ou Educatrice de </a:t>
            </a:r>
            <a:r>
              <a:rPr lang="fr-FR" sz="2000" dirty="0" smtClean="0">
                <a:solidFill>
                  <a:schemeClr val="tx1"/>
                </a:solidFill>
              </a:rPr>
              <a:t>l’équipe</a:t>
            </a:r>
          </a:p>
          <a:p>
            <a:r>
              <a:rPr lang="fr-FR" sz="2000" dirty="0" smtClean="0">
                <a:solidFill>
                  <a:schemeClr val="tx1"/>
                </a:solidFill>
              </a:rPr>
              <a:t>La promotion : 1 </a:t>
            </a:r>
            <a:r>
              <a:rPr lang="fr-FR" sz="2000" dirty="0">
                <a:solidFill>
                  <a:schemeClr val="tx1"/>
                </a:solidFill>
              </a:rPr>
              <a:t>journée </a:t>
            </a:r>
            <a:r>
              <a:rPr lang="fr-FR" sz="2000" dirty="0" smtClean="0">
                <a:solidFill>
                  <a:schemeClr val="tx1"/>
                </a:solidFill>
              </a:rPr>
              <a:t>découverte</a:t>
            </a:r>
            <a:r>
              <a:rPr lang="fr-FR" dirty="0" smtClean="0">
                <a:solidFill>
                  <a:schemeClr val="tx1"/>
                </a:solidFill>
              </a:rPr>
              <a:t>  </a:t>
            </a:r>
            <a:r>
              <a:rPr lang="fr-FR" sz="2000" dirty="0">
                <a:solidFill>
                  <a:schemeClr val="tx1"/>
                </a:solidFill>
              </a:rPr>
              <a:t>et utilisation d’outils de </a:t>
            </a:r>
            <a:r>
              <a:rPr lang="fr-FR" sz="2000" dirty="0" smtClean="0">
                <a:solidFill>
                  <a:schemeClr val="tx1"/>
                </a:solidFill>
              </a:rPr>
              <a:t>communication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 bwMode="gray">
          <a:xfrm>
            <a:off x="2639616" y="270528"/>
            <a:ext cx="7920000" cy="57606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Critères EFF Niveau </a:t>
            </a:r>
            <a:r>
              <a:rPr lang="fr-FR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bronze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FFF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328" y="2996952"/>
            <a:ext cx="5940000" cy="1464844"/>
          </a:xfrm>
          <a:prstGeom prst="rect">
            <a:avLst/>
          </a:prstGeom>
          <a:noFill/>
          <a:ln w="57150" cmpd="sng"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000" dirty="0">
                <a:solidFill>
                  <a:schemeClr val="tx1"/>
                </a:solidFill>
              </a:rPr>
              <a:t>1 équipe dans les catégories </a:t>
            </a:r>
            <a:r>
              <a:rPr lang="fr-FR" sz="2000" dirty="0" smtClean="0">
                <a:solidFill>
                  <a:schemeClr val="tx1"/>
                </a:solidFill>
              </a:rPr>
              <a:t>U6F-U13F</a:t>
            </a:r>
          </a:p>
          <a:p>
            <a:r>
              <a:rPr lang="fr-FR" sz="2000" dirty="0" smtClean="0">
                <a:solidFill>
                  <a:schemeClr val="tx1"/>
                </a:solidFill>
              </a:rPr>
              <a:t>1 séance </a:t>
            </a:r>
            <a:r>
              <a:rPr lang="fr-FR" sz="2000" dirty="0">
                <a:solidFill>
                  <a:schemeClr val="tx1"/>
                </a:solidFill>
              </a:rPr>
              <a:t>d’entraînement </a:t>
            </a:r>
            <a:r>
              <a:rPr lang="fr-FR" sz="2000" dirty="0" smtClean="0">
                <a:solidFill>
                  <a:schemeClr val="tx1"/>
                </a:solidFill>
              </a:rPr>
              <a:t>hebdomadaire</a:t>
            </a:r>
          </a:p>
          <a:p>
            <a:r>
              <a:rPr lang="fr-FR" sz="2000" dirty="0" smtClean="0">
                <a:solidFill>
                  <a:schemeClr val="tx1"/>
                </a:solidFill>
              </a:rPr>
              <a:t>Participation </a:t>
            </a:r>
            <a:r>
              <a:rPr lang="fr-FR" sz="2000" dirty="0">
                <a:solidFill>
                  <a:schemeClr val="tx1"/>
                </a:solidFill>
              </a:rPr>
              <a:t>de l’équipe à 8 plateaux sur la saison catégories </a:t>
            </a:r>
            <a:r>
              <a:rPr lang="fr-FR" sz="2000" dirty="0" smtClean="0">
                <a:solidFill>
                  <a:schemeClr val="tx1"/>
                </a:solidFill>
              </a:rPr>
              <a:t>U6F-U13F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328" y="4581128"/>
            <a:ext cx="5940000" cy="720080"/>
          </a:xfrm>
          <a:prstGeom prst="rect">
            <a:avLst/>
          </a:prstGeom>
          <a:noFill/>
          <a:ln w="38100" cmpd="sng">
            <a:solidFill>
              <a:srgbClr val="FFC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000" dirty="0" smtClean="0">
                <a:solidFill>
                  <a:schemeClr val="tx1"/>
                </a:solidFill>
              </a:rPr>
              <a:t>Engagement </a:t>
            </a:r>
            <a:r>
              <a:rPr lang="fr-FR" sz="2000" dirty="0">
                <a:solidFill>
                  <a:schemeClr val="tx1"/>
                </a:solidFill>
              </a:rPr>
              <a:t>au Programme Educatif </a:t>
            </a:r>
            <a:r>
              <a:rPr lang="fr-FR" sz="2000" dirty="0" smtClean="0">
                <a:solidFill>
                  <a:schemeClr val="tx1"/>
                </a:solidFill>
              </a:rPr>
              <a:t>Fédéral</a:t>
            </a:r>
          </a:p>
          <a:p>
            <a:r>
              <a:rPr lang="fr-FR" sz="2000" dirty="0" smtClean="0">
                <a:solidFill>
                  <a:schemeClr val="tx1"/>
                </a:solidFill>
              </a:rPr>
              <a:t>Description </a:t>
            </a:r>
            <a:r>
              <a:rPr lang="fr-FR" sz="2000" dirty="0">
                <a:solidFill>
                  <a:schemeClr val="tx1"/>
                </a:solidFill>
              </a:rPr>
              <a:t>des activités du </a:t>
            </a:r>
            <a:r>
              <a:rPr lang="fr-FR" sz="2000" dirty="0" smtClean="0">
                <a:solidFill>
                  <a:schemeClr val="tx1"/>
                </a:solidFill>
              </a:rPr>
              <a:t>PEF réalisées</a:t>
            </a:r>
            <a:endParaRPr lang="fr-FR" sz="2000" dirty="0">
              <a:solidFill>
                <a:schemeClr val="tx1"/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4552" y="107065"/>
            <a:ext cx="694434" cy="739527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6090180" y="4545514"/>
            <a:ext cx="2738064" cy="791307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FFC000"/>
              </a:buClr>
            </a:pPr>
            <a:r>
              <a:rPr lang="fr-FR" sz="1600" dirty="0" smtClean="0"/>
              <a:t>2 Classeurs pédagogiques + 8 Incollables + 1 poster</a:t>
            </a:r>
            <a:endParaRPr lang="fr-FR" sz="1600" strike="sngStrike" dirty="0"/>
          </a:p>
        </p:txBody>
      </p:sp>
      <p:sp>
        <p:nvSpPr>
          <p:cNvPr id="14" name="ZoneTexte 13"/>
          <p:cNvSpPr txBox="1"/>
          <p:nvPr/>
        </p:nvSpPr>
        <p:spPr>
          <a:xfrm>
            <a:off x="8917960" y="4911431"/>
            <a:ext cx="3201936" cy="175432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C000"/>
              </a:buClr>
            </a:pPr>
            <a:r>
              <a:rPr lang="fr-FR" dirty="0">
                <a:solidFill>
                  <a:srgbClr val="7030A0"/>
                </a:solidFill>
              </a:rPr>
              <a:t>1 formation CFF1, CFF2 OU CFF3 </a:t>
            </a:r>
            <a:r>
              <a:rPr lang="fr-FR" sz="1400" dirty="0">
                <a:solidFill>
                  <a:srgbClr val="7030A0"/>
                </a:solidFill>
              </a:rPr>
              <a:t>(pour l’encadrement des féminines)</a:t>
            </a:r>
            <a:endParaRPr lang="fr-FR" dirty="0">
              <a:solidFill>
                <a:srgbClr val="7030A0"/>
              </a:solidFill>
            </a:endParaRPr>
          </a:p>
          <a:p>
            <a:pPr>
              <a:buClr>
                <a:srgbClr val="FFC000"/>
              </a:buClr>
            </a:pPr>
            <a:r>
              <a:rPr lang="fr-FR" dirty="0">
                <a:solidFill>
                  <a:srgbClr val="7030A0"/>
                </a:solidFill>
              </a:rPr>
              <a:t>1 formation d’animatrice Fédérale</a:t>
            </a:r>
          </a:p>
          <a:p>
            <a:pPr>
              <a:buClr>
                <a:srgbClr val="FFC000"/>
              </a:buClr>
            </a:pPr>
            <a:r>
              <a:rPr lang="fr-FR" dirty="0">
                <a:solidFill>
                  <a:srgbClr val="7030A0"/>
                </a:solidFill>
              </a:rPr>
              <a:t>4 survêtements + 4 polos + 4 K-ways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8917960" y="1128188"/>
            <a:ext cx="3201936" cy="1523494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C000"/>
              </a:buClr>
            </a:pPr>
            <a:r>
              <a:rPr lang="fr-FR" dirty="0" smtClean="0">
                <a:solidFill>
                  <a:srgbClr val="7030A0"/>
                </a:solidFill>
              </a:rPr>
              <a:t>Assurance PASS’FOOT + système d’affichage + </a:t>
            </a:r>
            <a:r>
              <a:rPr lang="fr-FR" dirty="0">
                <a:solidFill>
                  <a:srgbClr val="7030A0"/>
                </a:solidFill>
              </a:rPr>
              <a:t>1</a:t>
            </a:r>
            <a:r>
              <a:rPr lang="fr-FR" baseline="30000" dirty="0">
                <a:solidFill>
                  <a:srgbClr val="7030A0"/>
                </a:solidFill>
              </a:rPr>
              <a:t>ère</a:t>
            </a:r>
            <a:r>
              <a:rPr lang="fr-FR" dirty="0">
                <a:solidFill>
                  <a:srgbClr val="7030A0"/>
                </a:solidFill>
              </a:rPr>
              <a:t> licence joueuse gratuite</a:t>
            </a:r>
          </a:p>
          <a:p>
            <a:pPr>
              <a:buClr>
                <a:srgbClr val="FFC000"/>
              </a:buClr>
            </a:pPr>
            <a:endParaRPr lang="fr-FR" sz="300" dirty="0">
              <a:solidFill>
                <a:srgbClr val="7030A0"/>
              </a:solidFill>
            </a:endParaRPr>
          </a:p>
          <a:p>
            <a:pPr>
              <a:buClr>
                <a:srgbClr val="FFC000"/>
              </a:buClr>
            </a:pPr>
            <a:r>
              <a:rPr lang="fr-FR" dirty="0" smtClean="0">
                <a:solidFill>
                  <a:srgbClr val="7030A0"/>
                </a:solidFill>
              </a:rPr>
              <a:t>Accompagnement </a:t>
            </a:r>
            <a:r>
              <a:rPr lang="fr-FR" dirty="0">
                <a:solidFill>
                  <a:srgbClr val="7030A0"/>
                </a:solidFill>
              </a:rPr>
              <a:t>par la CDF et le CTD DAP 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096000" y="2996952"/>
            <a:ext cx="2666056" cy="50400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rgbClr val="FFC000"/>
              </a:buClr>
            </a:pPr>
            <a:r>
              <a:rPr lang="fr-FR" dirty="0" smtClean="0"/>
              <a:t>Matériel pédagogique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6090180" y="3729374"/>
            <a:ext cx="2666056" cy="507831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rgbClr val="FFC000"/>
              </a:buClr>
            </a:pPr>
            <a:r>
              <a:rPr lang="fr-FR" sz="2000" b="1" dirty="0" smtClean="0"/>
              <a:t>Dotations FFF</a:t>
            </a:r>
            <a:endParaRPr lang="fr-FR" sz="2000" b="1" dirty="0"/>
          </a:p>
        </p:txBody>
      </p:sp>
      <p:sp>
        <p:nvSpPr>
          <p:cNvPr id="3" name="Double flèche verticale 2"/>
          <p:cNvSpPr/>
          <p:nvPr/>
        </p:nvSpPr>
        <p:spPr>
          <a:xfrm>
            <a:off x="6383592" y="3645024"/>
            <a:ext cx="216024" cy="816772"/>
          </a:xfrm>
          <a:prstGeom prst="up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9694640" y="3502749"/>
            <a:ext cx="2666056" cy="120032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rgbClr val="FFC000"/>
              </a:buClr>
            </a:pPr>
            <a:r>
              <a:rPr lang="fr-FR" sz="2400" b="1" dirty="0" smtClean="0">
                <a:solidFill>
                  <a:srgbClr val="7030A0"/>
                </a:solidFill>
              </a:rPr>
              <a:t>Dotations LFNA</a:t>
            </a:r>
          </a:p>
          <a:p>
            <a:pPr algn="ctr">
              <a:lnSpc>
                <a:spcPct val="150000"/>
              </a:lnSpc>
              <a:buClr>
                <a:srgbClr val="FFC000"/>
              </a:buClr>
            </a:pPr>
            <a:r>
              <a:rPr lang="fr-FR" sz="2400" b="1" dirty="0" smtClean="0">
                <a:solidFill>
                  <a:srgbClr val="7030A0"/>
                </a:solidFill>
              </a:rPr>
              <a:t>470 €</a:t>
            </a:r>
            <a:endParaRPr lang="fr-FR" sz="2400" b="1" dirty="0">
              <a:solidFill>
                <a:srgbClr val="7030A0"/>
              </a:solidFill>
            </a:endParaRPr>
          </a:p>
        </p:txBody>
      </p:sp>
      <p:sp>
        <p:nvSpPr>
          <p:cNvPr id="20" name="Double flèche verticale 19"/>
          <p:cNvSpPr/>
          <p:nvPr/>
        </p:nvSpPr>
        <p:spPr>
          <a:xfrm>
            <a:off x="9624392" y="2780928"/>
            <a:ext cx="431844" cy="2016224"/>
          </a:xfrm>
          <a:prstGeom prst="up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3318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" grpId="0" animBg="1"/>
      <p:bldP spid="8" grpId="0" animBg="1"/>
      <p:bldP spid="10" grpId="0" animBg="1"/>
      <p:bldP spid="13" grpId="0" animBg="1"/>
      <p:bldP spid="14" grpId="0" animBg="1"/>
      <p:bldP spid="16" grpId="0" animBg="1"/>
      <p:bldP spid="17" grpId="0" animBg="1"/>
      <p:bldP spid="18" grpId="0"/>
      <p:bldP spid="3" grpId="0" animBg="1"/>
      <p:bldP spid="19" grpId="0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4112" y="5523380"/>
            <a:ext cx="5940000" cy="1289996"/>
          </a:xfrm>
          <a:prstGeom prst="rect">
            <a:avLst/>
          </a:prstGeom>
          <a:noFill/>
          <a:ln w="38100" cmpd="sng">
            <a:solidFill>
              <a:srgbClr val="C00000"/>
            </a:solidFill>
            <a:prstDash val="soli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000" dirty="0">
                <a:solidFill>
                  <a:schemeClr val="tx1"/>
                </a:solidFill>
              </a:rPr>
              <a:t>Encadrement </a:t>
            </a:r>
            <a:r>
              <a:rPr lang="fr-FR" sz="2000" dirty="0" smtClean="0">
                <a:solidFill>
                  <a:schemeClr val="tx1"/>
                </a:solidFill>
              </a:rPr>
              <a:t>des équipes : </a:t>
            </a:r>
            <a:r>
              <a:rPr lang="fr-FR" sz="2000" dirty="0">
                <a:solidFill>
                  <a:schemeClr val="tx1"/>
                </a:solidFill>
              </a:rPr>
              <a:t>1 </a:t>
            </a:r>
            <a:r>
              <a:rPr lang="fr-FR" sz="2000" dirty="0" smtClean="0">
                <a:solidFill>
                  <a:schemeClr val="tx1"/>
                </a:solidFill>
              </a:rPr>
              <a:t>CFF1 </a:t>
            </a:r>
            <a:r>
              <a:rPr lang="fr-FR" sz="2000" dirty="0">
                <a:solidFill>
                  <a:schemeClr val="tx1"/>
                </a:solidFill>
              </a:rPr>
              <a:t>ou </a:t>
            </a:r>
            <a:r>
              <a:rPr lang="fr-FR" sz="2000" dirty="0" smtClean="0">
                <a:solidFill>
                  <a:schemeClr val="tx1"/>
                </a:solidFill>
              </a:rPr>
              <a:t>CFF2 ou CFF3 et 2 modules attestés du CFF1, CFF2 ou CFF3</a:t>
            </a:r>
          </a:p>
          <a:p>
            <a:r>
              <a:rPr lang="fr-FR" sz="2000" dirty="0">
                <a:solidFill>
                  <a:schemeClr val="tx1"/>
                </a:solidFill>
              </a:rPr>
              <a:t>1 responsable technique titulaire d’un module attesté du CFF1 ou </a:t>
            </a:r>
            <a:r>
              <a:rPr lang="fr-FR" sz="2000" dirty="0" smtClean="0">
                <a:solidFill>
                  <a:schemeClr val="tx1"/>
                </a:solidFill>
              </a:rPr>
              <a:t>CFF2 ou CFF3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0344" y="980728"/>
            <a:ext cx="5940000" cy="1872208"/>
          </a:xfrm>
          <a:prstGeom prst="rect">
            <a:avLst/>
          </a:prstGeom>
          <a:noFill/>
          <a:ln w="57150" cmpd="sng"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000" dirty="0" smtClean="0">
                <a:solidFill>
                  <a:schemeClr val="tx1"/>
                </a:solidFill>
              </a:rPr>
              <a:t>12 </a:t>
            </a:r>
            <a:r>
              <a:rPr lang="fr-FR" sz="2000" dirty="0">
                <a:solidFill>
                  <a:schemeClr val="tx1"/>
                </a:solidFill>
              </a:rPr>
              <a:t>licenciées </a:t>
            </a:r>
            <a:r>
              <a:rPr lang="fr-FR" sz="2000" dirty="0" smtClean="0">
                <a:solidFill>
                  <a:schemeClr val="tx1"/>
                </a:solidFill>
              </a:rPr>
              <a:t>U6F-U11F et 12 licenciées U12F-U19F</a:t>
            </a:r>
            <a:endParaRPr lang="fr-FR" sz="2000" dirty="0">
              <a:solidFill>
                <a:schemeClr val="tx1"/>
              </a:solidFill>
            </a:endParaRPr>
          </a:p>
          <a:p>
            <a:r>
              <a:rPr lang="fr-FR" sz="2000" dirty="0">
                <a:solidFill>
                  <a:schemeClr val="tx1"/>
                </a:solidFill>
              </a:rPr>
              <a:t>1 référent des féminines </a:t>
            </a:r>
            <a:endParaRPr lang="fr-FR" sz="2000" dirty="0" smtClean="0">
              <a:solidFill>
                <a:schemeClr val="tx1"/>
              </a:solidFill>
            </a:endParaRPr>
          </a:p>
          <a:p>
            <a:r>
              <a:rPr lang="fr-FR" sz="2000" dirty="0">
                <a:solidFill>
                  <a:schemeClr val="tx1"/>
                </a:solidFill>
              </a:rPr>
              <a:t>3</a:t>
            </a:r>
            <a:r>
              <a:rPr lang="fr-FR" sz="2000" dirty="0" smtClean="0">
                <a:solidFill>
                  <a:schemeClr val="tx1"/>
                </a:solidFill>
              </a:rPr>
              <a:t> femmes licenciées </a:t>
            </a:r>
            <a:r>
              <a:rPr lang="fr-FR" sz="2000" dirty="0">
                <a:solidFill>
                  <a:schemeClr val="tx1"/>
                </a:solidFill>
              </a:rPr>
              <a:t>dans </a:t>
            </a:r>
            <a:r>
              <a:rPr lang="fr-FR" sz="2000" dirty="0" smtClean="0">
                <a:solidFill>
                  <a:schemeClr val="tx1"/>
                </a:solidFill>
              </a:rPr>
              <a:t>l’encadrement </a:t>
            </a:r>
            <a:r>
              <a:rPr lang="fr-FR" sz="2000" dirty="0">
                <a:solidFill>
                  <a:schemeClr val="tx1"/>
                </a:solidFill>
              </a:rPr>
              <a:t>dirigeante ou Educatrice de </a:t>
            </a:r>
            <a:r>
              <a:rPr lang="fr-FR" sz="2000" dirty="0" smtClean="0">
                <a:solidFill>
                  <a:schemeClr val="tx1"/>
                </a:solidFill>
              </a:rPr>
              <a:t>l’équipe</a:t>
            </a:r>
          </a:p>
          <a:p>
            <a:r>
              <a:rPr lang="fr-FR" sz="2000" dirty="0" smtClean="0">
                <a:solidFill>
                  <a:schemeClr val="tx1"/>
                </a:solidFill>
              </a:rPr>
              <a:t>La promotion : 2 journées découvertes, 1 plan de communication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sz="2000" dirty="0" smtClean="0">
                <a:solidFill>
                  <a:schemeClr val="tx1"/>
                </a:solidFill>
              </a:rPr>
              <a:t>et </a:t>
            </a:r>
            <a:r>
              <a:rPr lang="fr-FR" sz="2000" dirty="0">
                <a:solidFill>
                  <a:schemeClr val="tx1"/>
                </a:solidFill>
              </a:rPr>
              <a:t>utilisation d’outils de </a:t>
            </a:r>
            <a:r>
              <a:rPr lang="fr-FR" sz="2000" dirty="0" smtClean="0">
                <a:solidFill>
                  <a:schemeClr val="tx1"/>
                </a:solidFill>
              </a:rPr>
              <a:t>communication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 bwMode="gray">
          <a:xfrm>
            <a:off x="2639616" y="270528"/>
            <a:ext cx="7920000" cy="57606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Critères EFF Niveau </a:t>
            </a:r>
            <a:r>
              <a:rPr lang="fr-FR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ARGENT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FFF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328" y="2968816"/>
            <a:ext cx="5940000" cy="1785099"/>
          </a:xfrm>
          <a:prstGeom prst="rect">
            <a:avLst/>
          </a:prstGeom>
          <a:noFill/>
          <a:ln w="57150" cmpd="sng"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000" dirty="0">
                <a:solidFill>
                  <a:schemeClr val="tx1"/>
                </a:solidFill>
              </a:rPr>
              <a:t>3</a:t>
            </a:r>
            <a:r>
              <a:rPr lang="fr-FR" sz="2000" dirty="0" smtClean="0">
                <a:solidFill>
                  <a:schemeClr val="tx1"/>
                </a:solidFill>
              </a:rPr>
              <a:t> équipes </a:t>
            </a:r>
            <a:r>
              <a:rPr lang="fr-FR" sz="2000" dirty="0">
                <a:solidFill>
                  <a:schemeClr val="tx1"/>
                </a:solidFill>
              </a:rPr>
              <a:t>dans les catégories </a:t>
            </a:r>
            <a:r>
              <a:rPr lang="fr-FR" sz="2000" dirty="0" smtClean="0">
                <a:solidFill>
                  <a:schemeClr val="tx1"/>
                </a:solidFill>
              </a:rPr>
              <a:t>U6F-U19F </a:t>
            </a:r>
            <a:r>
              <a:rPr lang="fr-FR" sz="1600" dirty="0" smtClean="0">
                <a:solidFill>
                  <a:schemeClr val="tx1"/>
                </a:solidFill>
              </a:rPr>
              <a:t>(dont au moins 1 en U6F-U11F et 1 en U12F-U19F)</a:t>
            </a:r>
            <a:endParaRPr lang="fr-FR" sz="2000" dirty="0" smtClean="0">
              <a:solidFill>
                <a:schemeClr val="tx1"/>
              </a:solidFill>
            </a:endParaRPr>
          </a:p>
          <a:p>
            <a:r>
              <a:rPr lang="fr-FR" sz="2000" dirty="0" smtClean="0">
                <a:solidFill>
                  <a:schemeClr val="tx1"/>
                </a:solidFill>
              </a:rPr>
              <a:t>1 séance </a:t>
            </a:r>
            <a:r>
              <a:rPr lang="fr-FR" sz="2000" dirty="0">
                <a:solidFill>
                  <a:schemeClr val="tx1"/>
                </a:solidFill>
              </a:rPr>
              <a:t>d’entraînement </a:t>
            </a:r>
            <a:r>
              <a:rPr lang="fr-FR" sz="2000" dirty="0" smtClean="0">
                <a:solidFill>
                  <a:schemeClr val="tx1"/>
                </a:solidFill>
              </a:rPr>
              <a:t>hebdomadaire</a:t>
            </a:r>
          </a:p>
          <a:p>
            <a:r>
              <a:rPr lang="fr-FR" sz="2000" dirty="0" smtClean="0">
                <a:solidFill>
                  <a:schemeClr val="tx1"/>
                </a:solidFill>
              </a:rPr>
              <a:t>Participation à </a:t>
            </a:r>
            <a:r>
              <a:rPr lang="fr-FR" sz="2000" dirty="0">
                <a:solidFill>
                  <a:schemeClr val="tx1"/>
                </a:solidFill>
              </a:rPr>
              <a:t>8 plateaux sur la saison catégories </a:t>
            </a:r>
            <a:r>
              <a:rPr lang="fr-FR" sz="2000" dirty="0" smtClean="0">
                <a:solidFill>
                  <a:schemeClr val="tx1"/>
                </a:solidFill>
              </a:rPr>
              <a:t>U6F-U11F et à 1 compétition pour les U12F-U19F</a:t>
            </a:r>
          </a:p>
          <a:p>
            <a:r>
              <a:rPr lang="fr-FR" sz="2000" dirty="0" smtClean="0">
                <a:solidFill>
                  <a:schemeClr val="tx1"/>
                </a:solidFill>
              </a:rPr>
              <a:t>Participation au PPF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328" y="4833224"/>
            <a:ext cx="5940000" cy="612000"/>
          </a:xfrm>
          <a:prstGeom prst="rect">
            <a:avLst/>
          </a:prstGeom>
          <a:noFill/>
          <a:ln w="38100" cmpd="sng">
            <a:solidFill>
              <a:srgbClr val="FFC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dirty="0" smtClean="0">
                <a:solidFill>
                  <a:schemeClr val="tx1"/>
                </a:solidFill>
              </a:rPr>
              <a:t>Engagement </a:t>
            </a:r>
            <a:r>
              <a:rPr lang="fr-FR" dirty="0">
                <a:solidFill>
                  <a:schemeClr val="tx1"/>
                </a:solidFill>
              </a:rPr>
              <a:t>au Programme Educatif </a:t>
            </a:r>
            <a:r>
              <a:rPr lang="fr-FR" dirty="0" smtClean="0">
                <a:solidFill>
                  <a:schemeClr val="tx1"/>
                </a:solidFill>
              </a:rPr>
              <a:t>Fédéral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Description </a:t>
            </a:r>
            <a:r>
              <a:rPr lang="fr-FR" dirty="0">
                <a:solidFill>
                  <a:schemeClr val="tx1"/>
                </a:solidFill>
              </a:rPr>
              <a:t>des activités du </a:t>
            </a:r>
            <a:r>
              <a:rPr lang="fr-FR" dirty="0" smtClean="0">
                <a:solidFill>
                  <a:schemeClr val="tx1"/>
                </a:solidFill>
              </a:rPr>
              <a:t>PEF réalisées</a:t>
            </a: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4552" y="107065"/>
            <a:ext cx="694434" cy="739527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6090180" y="4659083"/>
            <a:ext cx="2738064" cy="791307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FFC000"/>
              </a:buClr>
            </a:pPr>
            <a:r>
              <a:rPr lang="fr-FR" sz="1600" dirty="0" smtClean="0"/>
              <a:t>2 Classeurs pédagogiques + 8 Incollables + 1 poster</a:t>
            </a:r>
            <a:endParaRPr lang="fr-FR" sz="1600" strike="sngStrike" dirty="0"/>
          </a:p>
        </p:txBody>
      </p:sp>
      <p:sp>
        <p:nvSpPr>
          <p:cNvPr id="14" name="ZoneTexte 13"/>
          <p:cNvSpPr txBox="1"/>
          <p:nvPr/>
        </p:nvSpPr>
        <p:spPr>
          <a:xfrm>
            <a:off x="8917960" y="4987042"/>
            <a:ext cx="3201936" cy="175432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C000"/>
              </a:buClr>
            </a:pPr>
            <a:r>
              <a:rPr lang="fr-FR" dirty="0">
                <a:solidFill>
                  <a:srgbClr val="7030A0"/>
                </a:solidFill>
              </a:rPr>
              <a:t>1 formation CFF1, CFF2 OU CFF3 </a:t>
            </a:r>
            <a:r>
              <a:rPr lang="fr-FR" sz="1400" dirty="0">
                <a:solidFill>
                  <a:srgbClr val="7030A0"/>
                </a:solidFill>
              </a:rPr>
              <a:t>(pour l’encadrement des féminines)</a:t>
            </a:r>
          </a:p>
          <a:p>
            <a:pPr>
              <a:buClr>
                <a:srgbClr val="FFC000"/>
              </a:buClr>
            </a:pPr>
            <a:r>
              <a:rPr lang="fr-FR" dirty="0">
                <a:solidFill>
                  <a:srgbClr val="7030A0"/>
                </a:solidFill>
              </a:rPr>
              <a:t>1 formation d’animatrice Fédérale</a:t>
            </a:r>
          </a:p>
          <a:p>
            <a:pPr>
              <a:buClr>
                <a:srgbClr val="FFC000"/>
              </a:buClr>
            </a:pPr>
            <a:r>
              <a:rPr lang="fr-FR" dirty="0" smtClean="0">
                <a:solidFill>
                  <a:srgbClr val="7030A0"/>
                </a:solidFill>
              </a:rPr>
              <a:t>5 </a:t>
            </a:r>
            <a:r>
              <a:rPr lang="fr-FR" dirty="0">
                <a:solidFill>
                  <a:srgbClr val="7030A0"/>
                </a:solidFill>
              </a:rPr>
              <a:t>survêtements + </a:t>
            </a:r>
            <a:r>
              <a:rPr lang="fr-FR" dirty="0" smtClean="0">
                <a:solidFill>
                  <a:srgbClr val="7030A0"/>
                </a:solidFill>
              </a:rPr>
              <a:t>5 </a:t>
            </a:r>
            <a:r>
              <a:rPr lang="fr-FR" dirty="0">
                <a:solidFill>
                  <a:srgbClr val="7030A0"/>
                </a:solidFill>
              </a:rPr>
              <a:t>polos + </a:t>
            </a:r>
            <a:r>
              <a:rPr lang="fr-FR" dirty="0" smtClean="0">
                <a:solidFill>
                  <a:srgbClr val="7030A0"/>
                </a:solidFill>
              </a:rPr>
              <a:t>5 </a:t>
            </a:r>
            <a:r>
              <a:rPr lang="fr-FR" dirty="0">
                <a:solidFill>
                  <a:srgbClr val="7030A0"/>
                </a:solidFill>
              </a:rPr>
              <a:t>K-ways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8917960" y="1128188"/>
            <a:ext cx="3201936" cy="1523494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C000"/>
              </a:buClr>
            </a:pPr>
            <a:r>
              <a:rPr lang="fr-FR" dirty="0" smtClean="0">
                <a:solidFill>
                  <a:srgbClr val="7030A0"/>
                </a:solidFill>
              </a:rPr>
              <a:t>Assurance PASS’FOOT + système d’affichage + </a:t>
            </a:r>
            <a:r>
              <a:rPr lang="fr-FR" dirty="0">
                <a:solidFill>
                  <a:srgbClr val="7030A0"/>
                </a:solidFill>
              </a:rPr>
              <a:t>1</a:t>
            </a:r>
            <a:r>
              <a:rPr lang="fr-FR" baseline="30000" dirty="0">
                <a:solidFill>
                  <a:srgbClr val="7030A0"/>
                </a:solidFill>
              </a:rPr>
              <a:t>ère</a:t>
            </a:r>
            <a:r>
              <a:rPr lang="fr-FR" dirty="0">
                <a:solidFill>
                  <a:srgbClr val="7030A0"/>
                </a:solidFill>
              </a:rPr>
              <a:t> licence joueuse gratuite</a:t>
            </a:r>
          </a:p>
          <a:p>
            <a:pPr>
              <a:buClr>
                <a:srgbClr val="FFC000"/>
              </a:buClr>
            </a:pPr>
            <a:endParaRPr lang="fr-FR" sz="300" dirty="0">
              <a:solidFill>
                <a:srgbClr val="7030A0"/>
              </a:solidFill>
            </a:endParaRPr>
          </a:p>
          <a:p>
            <a:pPr>
              <a:buClr>
                <a:srgbClr val="FFC000"/>
              </a:buClr>
            </a:pPr>
            <a:r>
              <a:rPr lang="fr-FR" dirty="0" smtClean="0">
                <a:solidFill>
                  <a:srgbClr val="7030A0"/>
                </a:solidFill>
              </a:rPr>
              <a:t>Accompagnement </a:t>
            </a:r>
            <a:r>
              <a:rPr lang="fr-FR" dirty="0">
                <a:solidFill>
                  <a:srgbClr val="7030A0"/>
                </a:solidFill>
              </a:rPr>
              <a:t>par la CDF et le CTD DAP 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096000" y="2996952"/>
            <a:ext cx="2666056" cy="50400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rgbClr val="FFC000"/>
              </a:buClr>
            </a:pPr>
            <a:r>
              <a:rPr lang="fr-FR" dirty="0" smtClean="0"/>
              <a:t>Matériel pédagogique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6090180" y="3729374"/>
            <a:ext cx="2666056" cy="507831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rgbClr val="FFC000"/>
              </a:buClr>
            </a:pPr>
            <a:r>
              <a:rPr lang="fr-FR" sz="2000" b="1" dirty="0" smtClean="0"/>
              <a:t>Dotations FFF</a:t>
            </a:r>
            <a:endParaRPr lang="fr-FR" sz="2000" b="1" dirty="0"/>
          </a:p>
        </p:txBody>
      </p:sp>
      <p:sp>
        <p:nvSpPr>
          <p:cNvPr id="3" name="Double flèche verticale 2"/>
          <p:cNvSpPr/>
          <p:nvPr/>
        </p:nvSpPr>
        <p:spPr>
          <a:xfrm>
            <a:off x="6383592" y="3645024"/>
            <a:ext cx="216024" cy="816772"/>
          </a:xfrm>
          <a:prstGeom prst="up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9694640" y="3413422"/>
            <a:ext cx="2666056" cy="120032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rgbClr val="FFC000"/>
              </a:buClr>
            </a:pPr>
            <a:r>
              <a:rPr lang="fr-FR" sz="2400" b="1" dirty="0" smtClean="0">
                <a:solidFill>
                  <a:srgbClr val="7030A0"/>
                </a:solidFill>
              </a:rPr>
              <a:t>Dotations LFNA</a:t>
            </a:r>
          </a:p>
          <a:p>
            <a:pPr algn="ctr">
              <a:lnSpc>
                <a:spcPct val="150000"/>
              </a:lnSpc>
              <a:buClr>
                <a:srgbClr val="FFC000"/>
              </a:buClr>
            </a:pPr>
            <a:r>
              <a:rPr lang="fr-FR" sz="2400" b="1" dirty="0" smtClean="0">
                <a:solidFill>
                  <a:srgbClr val="7030A0"/>
                </a:solidFill>
              </a:rPr>
              <a:t>560 €</a:t>
            </a:r>
            <a:endParaRPr lang="fr-FR" sz="2400" b="1" dirty="0">
              <a:solidFill>
                <a:srgbClr val="7030A0"/>
              </a:solidFill>
            </a:endParaRPr>
          </a:p>
        </p:txBody>
      </p:sp>
      <p:sp>
        <p:nvSpPr>
          <p:cNvPr id="20" name="Double flèche verticale 19"/>
          <p:cNvSpPr/>
          <p:nvPr/>
        </p:nvSpPr>
        <p:spPr>
          <a:xfrm>
            <a:off x="9624392" y="2780928"/>
            <a:ext cx="360040" cy="2052296"/>
          </a:xfrm>
          <a:prstGeom prst="up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193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" grpId="0" animBg="1"/>
      <p:bldP spid="8" grpId="0" animBg="1"/>
      <p:bldP spid="10" grpId="0" animBg="1"/>
      <p:bldP spid="13" grpId="0" animBg="1"/>
      <p:bldP spid="14" grpId="0" animBg="1"/>
      <p:bldP spid="16" grpId="0" animBg="1"/>
      <p:bldP spid="17" grpId="0" animBg="1"/>
      <p:bldP spid="18" grpId="0"/>
      <p:bldP spid="3" grpId="0" animBg="1"/>
      <p:bldP spid="19" grpId="0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4112" y="5877272"/>
            <a:ext cx="5940000" cy="936104"/>
          </a:xfrm>
          <a:prstGeom prst="rect">
            <a:avLst/>
          </a:prstGeom>
          <a:noFill/>
          <a:ln w="38100" cmpd="sng">
            <a:solidFill>
              <a:srgbClr val="C00000"/>
            </a:solidFill>
            <a:prstDash val="soli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tx1"/>
                </a:solidFill>
              </a:rPr>
              <a:t>Encadrement </a:t>
            </a:r>
            <a:r>
              <a:rPr lang="fr-FR" dirty="0" smtClean="0">
                <a:solidFill>
                  <a:schemeClr val="tx1"/>
                </a:solidFill>
              </a:rPr>
              <a:t>des équipes : 3 CFF1 </a:t>
            </a:r>
            <a:r>
              <a:rPr lang="fr-FR" dirty="0">
                <a:solidFill>
                  <a:schemeClr val="tx1"/>
                </a:solidFill>
              </a:rPr>
              <a:t>ou </a:t>
            </a:r>
            <a:r>
              <a:rPr lang="fr-FR" dirty="0" smtClean="0">
                <a:solidFill>
                  <a:schemeClr val="tx1"/>
                </a:solidFill>
              </a:rPr>
              <a:t>CFF2 ou CFF3 et 2 modules attestés du CFF1, CFF2 ou CFF3</a:t>
            </a:r>
          </a:p>
          <a:p>
            <a:r>
              <a:rPr lang="fr-FR" dirty="0">
                <a:solidFill>
                  <a:schemeClr val="tx1"/>
                </a:solidFill>
              </a:rPr>
              <a:t>1 responsable technique titulaire </a:t>
            </a:r>
            <a:r>
              <a:rPr lang="fr-FR" dirty="0" smtClean="0">
                <a:solidFill>
                  <a:schemeClr val="tx1"/>
                </a:solidFill>
              </a:rPr>
              <a:t>du BMF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0344" y="980728"/>
            <a:ext cx="5940000" cy="1872208"/>
          </a:xfrm>
          <a:prstGeom prst="rect">
            <a:avLst/>
          </a:prstGeom>
          <a:noFill/>
          <a:ln w="57150" cmpd="sng"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600" dirty="0" smtClean="0">
                <a:solidFill>
                  <a:schemeClr val="tx1"/>
                </a:solidFill>
              </a:rPr>
              <a:t>20 </a:t>
            </a:r>
            <a:r>
              <a:rPr lang="fr-FR" sz="1600" dirty="0">
                <a:solidFill>
                  <a:schemeClr val="tx1"/>
                </a:solidFill>
              </a:rPr>
              <a:t>licenciées </a:t>
            </a:r>
            <a:r>
              <a:rPr lang="fr-FR" sz="1600" dirty="0" smtClean="0">
                <a:solidFill>
                  <a:schemeClr val="tx1"/>
                </a:solidFill>
              </a:rPr>
              <a:t>U6F-U11F et 25 licenciées U12F-U19F</a:t>
            </a:r>
            <a:endParaRPr lang="fr-FR" sz="1600" dirty="0">
              <a:solidFill>
                <a:schemeClr val="tx1"/>
              </a:solidFill>
            </a:endParaRPr>
          </a:p>
          <a:p>
            <a:r>
              <a:rPr lang="fr-FR" sz="1600" dirty="0">
                <a:solidFill>
                  <a:schemeClr val="tx1"/>
                </a:solidFill>
              </a:rPr>
              <a:t>1 référent des féminines </a:t>
            </a:r>
            <a:endParaRPr lang="fr-FR" sz="1600" dirty="0" smtClean="0">
              <a:solidFill>
                <a:schemeClr val="tx1"/>
              </a:solidFill>
            </a:endParaRPr>
          </a:p>
          <a:p>
            <a:r>
              <a:rPr lang="fr-FR" sz="1600" dirty="0" smtClean="0">
                <a:solidFill>
                  <a:schemeClr val="tx1"/>
                </a:solidFill>
              </a:rPr>
              <a:t>5 femmes licenciées </a:t>
            </a:r>
            <a:r>
              <a:rPr lang="fr-FR" sz="1600" dirty="0">
                <a:solidFill>
                  <a:schemeClr val="tx1"/>
                </a:solidFill>
              </a:rPr>
              <a:t>dans </a:t>
            </a:r>
            <a:r>
              <a:rPr lang="fr-FR" sz="1600" dirty="0" smtClean="0">
                <a:solidFill>
                  <a:schemeClr val="tx1"/>
                </a:solidFill>
              </a:rPr>
              <a:t>l’encadrement </a:t>
            </a:r>
            <a:r>
              <a:rPr lang="fr-FR" sz="1600" dirty="0">
                <a:solidFill>
                  <a:schemeClr val="tx1"/>
                </a:solidFill>
              </a:rPr>
              <a:t>dirigeante ou Educatrice de </a:t>
            </a:r>
            <a:r>
              <a:rPr lang="fr-FR" sz="1600" dirty="0" smtClean="0">
                <a:solidFill>
                  <a:schemeClr val="tx1"/>
                </a:solidFill>
              </a:rPr>
              <a:t>l’équipe</a:t>
            </a:r>
          </a:p>
          <a:p>
            <a:r>
              <a:rPr lang="fr-FR" sz="1600" dirty="0" smtClean="0">
                <a:solidFill>
                  <a:schemeClr val="tx1"/>
                </a:solidFill>
              </a:rPr>
              <a:t>La promotion : 2 journées découvertes, 1 plan de communication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600" dirty="0" smtClean="0">
                <a:solidFill>
                  <a:schemeClr val="tx1"/>
                </a:solidFill>
              </a:rPr>
              <a:t>et </a:t>
            </a:r>
            <a:r>
              <a:rPr lang="fr-FR" sz="1600" dirty="0">
                <a:solidFill>
                  <a:schemeClr val="tx1"/>
                </a:solidFill>
              </a:rPr>
              <a:t>utilisation d’outils de </a:t>
            </a:r>
            <a:r>
              <a:rPr lang="fr-FR" sz="1600" dirty="0" smtClean="0">
                <a:solidFill>
                  <a:schemeClr val="tx1"/>
                </a:solidFill>
              </a:rPr>
              <a:t>communication</a:t>
            </a:r>
          </a:p>
          <a:p>
            <a:r>
              <a:rPr lang="fr-FR" sz="1600" dirty="0" smtClean="0">
                <a:solidFill>
                  <a:schemeClr val="tx1"/>
                </a:solidFill>
              </a:rPr>
              <a:t>1 action avec le milieu scolaire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 bwMode="gray">
          <a:xfrm>
            <a:off x="2639616" y="270528"/>
            <a:ext cx="7920000" cy="57606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Critères EFF Niveau </a:t>
            </a:r>
            <a:r>
              <a:rPr lang="fr-F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FFF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328" y="2968816"/>
            <a:ext cx="5940000" cy="2224448"/>
          </a:xfrm>
          <a:prstGeom prst="rect">
            <a:avLst/>
          </a:prstGeom>
          <a:noFill/>
          <a:ln w="57150" cmpd="sng"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600" dirty="0">
                <a:solidFill>
                  <a:schemeClr val="tx1"/>
                </a:solidFill>
              </a:rPr>
              <a:t>5</a:t>
            </a:r>
            <a:r>
              <a:rPr lang="fr-FR" sz="1600" dirty="0" smtClean="0">
                <a:solidFill>
                  <a:schemeClr val="tx1"/>
                </a:solidFill>
              </a:rPr>
              <a:t> équipes </a:t>
            </a:r>
            <a:r>
              <a:rPr lang="fr-FR" sz="1600" dirty="0">
                <a:solidFill>
                  <a:schemeClr val="tx1"/>
                </a:solidFill>
              </a:rPr>
              <a:t>dans les catégories </a:t>
            </a:r>
            <a:r>
              <a:rPr lang="fr-FR" sz="1600" dirty="0" smtClean="0">
                <a:solidFill>
                  <a:schemeClr val="tx1"/>
                </a:solidFill>
              </a:rPr>
              <a:t>U6F-U19F </a:t>
            </a:r>
            <a:r>
              <a:rPr lang="fr-FR" sz="1200" dirty="0" smtClean="0">
                <a:solidFill>
                  <a:schemeClr val="tx1"/>
                </a:solidFill>
              </a:rPr>
              <a:t>(dont au moins 2 en U6F-U11F et 2 en U12F-U19F)</a:t>
            </a:r>
            <a:endParaRPr lang="fr-FR" sz="1600" dirty="0" smtClean="0">
              <a:solidFill>
                <a:schemeClr val="tx1"/>
              </a:solidFill>
            </a:endParaRPr>
          </a:p>
          <a:p>
            <a:r>
              <a:rPr lang="fr-FR" sz="1600" dirty="0" smtClean="0">
                <a:solidFill>
                  <a:schemeClr val="tx1"/>
                </a:solidFill>
              </a:rPr>
              <a:t>1 séance </a:t>
            </a:r>
            <a:r>
              <a:rPr lang="fr-FR" sz="1600" dirty="0">
                <a:solidFill>
                  <a:schemeClr val="tx1"/>
                </a:solidFill>
              </a:rPr>
              <a:t>d’entraînement </a:t>
            </a:r>
            <a:r>
              <a:rPr lang="fr-FR" sz="1600" dirty="0" smtClean="0">
                <a:solidFill>
                  <a:schemeClr val="tx1"/>
                </a:solidFill>
              </a:rPr>
              <a:t>hebdomadaire pour U6F-U11F et 2 pour les U12F-U19F</a:t>
            </a:r>
          </a:p>
          <a:p>
            <a:r>
              <a:rPr lang="fr-FR" sz="1600" dirty="0">
                <a:solidFill>
                  <a:schemeClr val="tx1"/>
                </a:solidFill>
              </a:rPr>
              <a:t>Participation à 8 plateaux sur la saison catégories U6F-U11F et à 1 compétition pour les U12F-U19F</a:t>
            </a:r>
          </a:p>
          <a:p>
            <a:r>
              <a:rPr lang="fr-FR" sz="1600" dirty="0" smtClean="0">
                <a:solidFill>
                  <a:schemeClr val="tx1"/>
                </a:solidFill>
              </a:rPr>
              <a:t>Participation au PPF + élaboration de programmation pour les différentes catégorie</a:t>
            </a:r>
          </a:p>
          <a:p>
            <a:r>
              <a:rPr lang="fr-FR" sz="1600" dirty="0" smtClean="0">
                <a:solidFill>
                  <a:schemeClr val="tx1"/>
                </a:solidFill>
              </a:rPr>
              <a:t>1 spécifique hebdomadaire pour les GB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328" y="5265272"/>
            <a:ext cx="5940000" cy="539992"/>
          </a:xfrm>
          <a:prstGeom prst="rect">
            <a:avLst/>
          </a:prstGeom>
          <a:noFill/>
          <a:ln w="38100" cmpd="sng">
            <a:solidFill>
              <a:srgbClr val="FFC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600" dirty="0" smtClean="0">
                <a:solidFill>
                  <a:schemeClr val="tx1"/>
                </a:solidFill>
              </a:rPr>
              <a:t>Engagement </a:t>
            </a:r>
            <a:r>
              <a:rPr lang="fr-FR" sz="1600" dirty="0">
                <a:solidFill>
                  <a:schemeClr val="tx1"/>
                </a:solidFill>
              </a:rPr>
              <a:t>au Programme Educatif </a:t>
            </a:r>
            <a:r>
              <a:rPr lang="fr-FR" sz="1600" dirty="0" smtClean="0">
                <a:solidFill>
                  <a:schemeClr val="tx1"/>
                </a:solidFill>
              </a:rPr>
              <a:t>Fédéral</a:t>
            </a:r>
          </a:p>
          <a:p>
            <a:r>
              <a:rPr lang="fr-FR" sz="1600" dirty="0" smtClean="0">
                <a:solidFill>
                  <a:schemeClr val="tx1"/>
                </a:solidFill>
              </a:rPr>
              <a:t>Description </a:t>
            </a:r>
            <a:r>
              <a:rPr lang="fr-FR" sz="1600" dirty="0">
                <a:solidFill>
                  <a:schemeClr val="tx1"/>
                </a:solidFill>
              </a:rPr>
              <a:t>des activités du </a:t>
            </a:r>
            <a:r>
              <a:rPr lang="fr-FR" sz="1600" dirty="0" smtClean="0">
                <a:solidFill>
                  <a:schemeClr val="tx1"/>
                </a:solidFill>
              </a:rPr>
              <a:t>PEF réalisées</a:t>
            </a:r>
            <a:endParaRPr lang="fr-FR" sz="1600" dirty="0">
              <a:solidFill>
                <a:schemeClr val="tx1"/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4552" y="107065"/>
            <a:ext cx="694434" cy="739527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6090180" y="4659083"/>
            <a:ext cx="2738064" cy="791307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FFC000"/>
              </a:buClr>
            </a:pPr>
            <a:r>
              <a:rPr lang="fr-FR" sz="1600" dirty="0" smtClean="0"/>
              <a:t>2 Classeurs pédagogiques + 8 Incollables + 1 poster</a:t>
            </a:r>
            <a:endParaRPr lang="fr-FR" sz="1600" strike="sngStrike" dirty="0"/>
          </a:p>
        </p:txBody>
      </p:sp>
      <p:sp>
        <p:nvSpPr>
          <p:cNvPr id="14" name="ZoneTexte 13"/>
          <p:cNvSpPr txBox="1"/>
          <p:nvPr/>
        </p:nvSpPr>
        <p:spPr>
          <a:xfrm>
            <a:off x="8917960" y="4987042"/>
            <a:ext cx="3201936" cy="175432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C000"/>
              </a:buClr>
            </a:pPr>
            <a:r>
              <a:rPr lang="fr-FR" dirty="0">
                <a:solidFill>
                  <a:srgbClr val="7030A0"/>
                </a:solidFill>
              </a:rPr>
              <a:t>1 formation CFF1, CFF2 OU CFF3 </a:t>
            </a:r>
            <a:r>
              <a:rPr lang="fr-FR" sz="1400" dirty="0">
                <a:solidFill>
                  <a:srgbClr val="7030A0"/>
                </a:solidFill>
              </a:rPr>
              <a:t>(pour l’encadrement des féminines)</a:t>
            </a:r>
          </a:p>
          <a:p>
            <a:pPr>
              <a:buClr>
                <a:srgbClr val="FFC000"/>
              </a:buClr>
            </a:pPr>
            <a:r>
              <a:rPr lang="fr-FR" dirty="0">
                <a:solidFill>
                  <a:srgbClr val="7030A0"/>
                </a:solidFill>
              </a:rPr>
              <a:t>1 formation d’animatrice Fédérale</a:t>
            </a:r>
          </a:p>
          <a:p>
            <a:pPr>
              <a:buClr>
                <a:srgbClr val="FFC000"/>
              </a:buClr>
            </a:pPr>
            <a:r>
              <a:rPr lang="fr-FR" dirty="0">
                <a:solidFill>
                  <a:srgbClr val="7030A0"/>
                </a:solidFill>
              </a:rPr>
              <a:t>7</a:t>
            </a:r>
            <a:r>
              <a:rPr lang="fr-FR" dirty="0" smtClean="0">
                <a:solidFill>
                  <a:srgbClr val="7030A0"/>
                </a:solidFill>
              </a:rPr>
              <a:t> </a:t>
            </a:r>
            <a:r>
              <a:rPr lang="fr-FR" dirty="0">
                <a:solidFill>
                  <a:srgbClr val="7030A0"/>
                </a:solidFill>
              </a:rPr>
              <a:t>survêtements + 7</a:t>
            </a:r>
            <a:r>
              <a:rPr lang="fr-FR" dirty="0" smtClean="0">
                <a:solidFill>
                  <a:srgbClr val="7030A0"/>
                </a:solidFill>
              </a:rPr>
              <a:t> </a:t>
            </a:r>
            <a:r>
              <a:rPr lang="fr-FR" dirty="0">
                <a:solidFill>
                  <a:srgbClr val="7030A0"/>
                </a:solidFill>
              </a:rPr>
              <a:t>polos + </a:t>
            </a:r>
            <a:r>
              <a:rPr lang="fr-FR" dirty="0" smtClean="0">
                <a:solidFill>
                  <a:srgbClr val="7030A0"/>
                </a:solidFill>
              </a:rPr>
              <a:t>7 </a:t>
            </a:r>
            <a:r>
              <a:rPr lang="fr-FR" dirty="0">
                <a:solidFill>
                  <a:srgbClr val="7030A0"/>
                </a:solidFill>
              </a:rPr>
              <a:t>K-ways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8917960" y="1128188"/>
            <a:ext cx="3201936" cy="1523494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C000"/>
              </a:buClr>
            </a:pPr>
            <a:r>
              <a:rPr lang="fr-FR" dirty="0" smtClean="0">
                <a:solidFill>
                  <a:srgbClr val="7030A0"/>
                </a:solidFill>
              </a:rPr>
              <a:t>Assurance PASS’FOOT + système d’affichage + </a:t>
            </a:r>
            <a:r>
              <a:rPr lang="fr-FR" dirty="0">
                <a:solidFill>
                  <a:srgbClr val="7030A0"/>
                </a:solidFill>
              </a:rPr>
              <a:t>1</a:t>
            </a:r>
            <a:r>
              <a:rPr lang="fr-FR" baseline="30000" dirty="0">
                <a:solidFill>
                  <a:srgbClr val="7030A0"/>
                </a:solidFill>
              </a:rPr>
              <a:t>ère</a:t>
            </a:r>
            <a:r>
              <a:rPr lang="fr-FR" dirty="0">
                <a:solidFill>
                  <a:srgbClr val="7030A0"/>
                </a:solidFill>
              </a:rPr>
              <a:t> licence joueuse gratuite</a:t>
            </a:r>
          </a:p>
          <a:p>
            <a:pPr>
              <a:buClr>
                <a:srgbClr val="FFC000"/>
              </a:buClr>
            </a:pPr>
            <a:endParaRPr lang="fr-FR" sz="300" dirty="0">
              <a:solidFill>
                <a:srgbClr val="7030A0"/>
              </a:solidFill>
            </a:endParaRPr>
          </a:p>
          <a:p>
            <a:pPr>
              <a:buClr>
                <a:srgbClr val="FFC000"/>
              </a:buClr>
            </a:pPr>
            <a:r>
              <a:rPr lang="fr-FR" dirty="0" smtClean="0">
                <a:solidFill>
                  <a:srgbClr val="7030A0"/>
                </a:solidFill>
              </a:rPr>
              <a:t>Accompagnement </a:t>
            </a:r>
            <a:r>
              <a:rPr lang="fr-FR" dirty="0">
                <a:solidFill>
                  <a:srgbClr val="7030A0"/>
                </a:solidFill>
              </a:rPr>
              <a:t>par la CDF et le CTD DAP 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096000" y="2996952"/>
            <a:ext cx="2666056" cy="50400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rgbClr val="FFC000"/>
              </a:buClr>
            </a:pPr>
            <a:r>
              <a:rPr lang="fr-FR" dirty="0" smtClean="0"/>
              <a:t>Matériel pédagogique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6090180" y="3729374"/>
            <a:ext cx="2666056" cy="507831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rgbClr val="FFC000"/>
              </a:buClr>
            </a:pPr>
            <a:r>
              <a:rPr lang="fr-FR" sz="2000" b="1" dirty="0" smtClean="0"/>
              <a:t>Dotations FFF</a:t>
            </a:r>
            <a:endParaRPr lang="fr-FR" sz="2000" b="1" dirty="0"/>
          </a:p>
        </p:txBody>
      </p:sp>
      <p:sp>
        <p:nvSpPr>
          <p:cNvPr id="3" name="Double flèche verticale 2"/>
          <p:cNvSpPr/>
          <p:nvPr/>
        </p:nvSpPr>
        <p:spPr>
          <a:xfrm>
            <a:off x="6383592" y="3645024"/>
            <a:ext cx="216024" cy="816772"/>
          </a:xfrm>
          <a:prstGeom prst="up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9694640" y="3413422"/>
            <a:ext cx="2666056" cy="120032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rgbClr val="FFC000"/>
              </a:buClr>
            </a:pPr>
            <a:r>
              <a:rPr lang="fr-FR" sz="2400" b="1" dirty="0" smtClean="0">
                <a:solidFill>
                  <a:srgbClr val="7030A0"/>
                </a:solidFill>
              </a:rPr>
              <a:t>Dotations LFNA</a:t>
            </a:r>
          </a:p>
          <a:p>
            <a:pPr algn="ctr">
              <a:lnSpc>
                <a:spcPct val="150000"/>
              </a:lnSpc>
              <a:buClr>
                <a:srgbClr val="FFC000"/>
              </a:buClr>
            </a:pPr>
            <a:r>
              <a:rPr lang="fr-FR" sz="2400" b="1" dirty="0" smtClean="0">
                <a:solidFill>
                  <a:srgbClr val="7030A0"/>
                </a:solidFill>
              </a:rPr>
              <a:t>750 €</a:t>
            </a:r>
            <a:endParaRPr lang="fr-FR" sz="2400" b="1" dirty="0">
              <a:solidFill>
                <a:srgbClr val="7030A0"/>
              </a:solidFill>
            </a:endParaRPr>
          </a:p>
        </p:txBody>
      </p:sp>
      <p:sp>
        <p:nvSpPr>
          <p:cNvPr id="20" name="Double flèche verticale 19"/>
          <p:cNvSpPr/>
          <p:nvPr/>
        </p:nvSpPr>
        <p:spPr>
          <a:xfrm>
            <a:off x="9624392" y="2780928"/>
            <a:ext cx="360040" cy="2052296"/>
          </a:xfrm>
          <a:prstGeom prst="up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827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" grpId="0" animBg="1"/>
      <p:bldP spid="8" grpId="0" animBg="1"/>
      <p:bldP spid="10" grpId="0" animBg="1"/>
      <p:bldP spid="13" grpId="0" animBg="1"/>
      <p:bldP spid="14" grpId="0" animBg="1"/>
      <p:bldP spid="16" grpId="0" animBg="1"/>
      <p:bldP spid="17" grpId="0" animBg="1"/>
      <p:bldP spid="18" grpId="0"/>
      <p:bldP spid="3" grpId="0" animBg="1"/>
      <p:bldP spid="19" grpId="0"/>
      <p:bldP spid="20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968</Words>
  <Application>Microsoft Office PowerPoint</Application>
  <PresentationFormat>Grand écran</PresentationFormat>
  <Paragraphs>132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LE LABEL ECOLE FEMININE DE FOOTBALL</vt:lpstr>
      <vt:lpstr>Présentation PowerPoint</vt:lpstr>
      <vt:lpstr>Présentation PowerPoint</vt:lpstr>
      <vt:lpstr>Critères EFF Niveau bronze FFF</vt:lpstr>
      <vt:lpstr>Critères EFF Niveau ARGENT FFF</vt:lpstr>
      <vt:lpstr>Critères EFF Niveau OR FFF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LABEL ECOLE FEMININE DE FOOTBALL</dc:title>
  <dc:creator>SAINT MACARY Johan</dc:creator>
  <cp:lastModifiedBy>SAINT MACARY Johan</cp:lastModifiedBy>
  <cp:revision>3</cp:revision>
  <dcterms:created xsi:type="dcterms:W3CDTF">2018-01-31T09:44:34Z</dcterms:created>
  <dcterms:modified xsi:type="dcterms:W3CDTF">2018-01-31T09:56:37Z</dcterms:modified>
</cp:coreProperties>
</file>